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80" r:id="rId4"/>
    <p:sldId id="265" r:id="rId5"/>
    <p:sldId id="259" r:id="rId6"/>
    <p:sldId id="260" r:id="rId7"/>
    <p:sldId id="279" r:id="rId8"/>
    <p:sldId id="281" r:id="rId9"/>
    <p:sldId id="264" r:id="rId10"/>
    <p:sldId id="263" r:id="rId11"/>
    <p:sldId id="266" r:id="rId12"/>
    <p:sldId id="282" r:id="rId13"/>
    <p:sldId id="283" r:id="rId14"/>
    <p:sldId id="270" r:id="rId15"/>
    <p:sldId id="268" r:id="rId16"/>
    <p:sldId id="269" r:id="rId17"/>
    <p:sldId id="273" r:id="rId18"/>
    <p:sldId id="284" r:id="rId19"/>
    <p:sldId id="274"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AC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014"/>
  </p:normalViewPr>
  <p:slideViewPr>
    <p:cSldViewPr snapToGrid="0">
      <p:cViewPr varScale="1">
        <p:scale>
          <a:sx n="107" d="100"/>
          <a:sy n="107" d="100"/>
        </p:scale>
        <p:origin x="176" y="36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9A1F3-7C01-4A46-0679-AFF6B131EC9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3824C75-65BD-658B-6A6B-56ABE0E1E3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E3C112D-2775-06AA-7EE5-B5480E35E36B}"/>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5" name="Footer Placeholder 4">
            <a:extLst>
              <a:ext uri="{FF2B5EF4-FFF2-40B4-BE49-F238E27FC236}">
                <a16:creationId xmlns:a16="http://schemas.microsoft.com/office/drawing/2014/main" id="{C48F8FC2-406F-4838-0EE1-1409A9F310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29E972-DB23-1F11-82F8-53CE49E34135}"/>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1336807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477F-4963-D076-9B02-FCDC387C15D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49F64D0-AB2B-C385-566B-3BD62F48155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B16807-9BE2-54D8-E932-414107E1FB02}"/>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5" name="Footer Placeholder 4">
            <a:extLst>
              <a:ext uri="{FF2B5EF4-FFF2-40B4-BE49-F238E27FC236}">
                <a16:creationId xmlns:a16="http://schemas.microsoft.com/office/drawing/2014/main" id="{83464908-C077-03F5-B799-974EF0DC81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56E172-C23F-05B9-9F87-91E4D7F4E22E}"/>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490211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3C198-F96E-FEFF-E917-23B0E123514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ED3E7E2-B3EA-5682-2D0A-62666D1B1B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4A4010A-5E4E-1849-BF59-927A787A9927}"/>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5" name="Footer Placeholder 4">
            <a:extLst>
              <a:ext uri="{FF2B5EF4-FFF2-40B4-BE49-F238E27FC236}">
                <a16:creationId xmlns:a16="http://schemas.microsoft.com/office/drawing/2014/main" id="{1325DE1C-F6E5-BD20-67A9-D7818D0EA2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7E6051-D26C-5967-06F4-C39F69D9FC76}"/>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3028758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616A5-2785-ED25-0D34-8E81E221C32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604C49F-74E5-A1CB-ECC3-60367B433CD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C3687A0-EAB4-7BEA-A5CE-B998F782A19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333B76F-67D1-7444-2612-6EF00F7F95F5}"/>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6" name="Footer Placeholder 5">
            <a:extLst>
              <a:ext uri="{FF2B5EF4-FFF2-40B4-BE49-F238E27FC236}">
                <a16:creationId xmlns:a16="http://schemas.microsoft.com/office/drawing/2014/main" id="{3EB369FC-5945-434A-42AF-867CD2365E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E3C7D4-D28D-1060-FC1F-5A28509989A3}"/>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263048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F84C-C464-9072-4E4A-8EF3D46793B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C64196E-E9B8-47AA-BC93-4A59F6911D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7293C01-B8C4-539C-E8CA-BC963AAA6CD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A8F5780-7BBF-2847-7318-DAE246A992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6527F8-D234-E9E5-5131-84FBC04B90E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79F125E-C486-486B-4B5F-618CB0FF995E}"/>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8" name="Footer Placeholder 7">
            <a:extLst>
              <a:ext uri="{FF2B5EF4-FFF2-40B4-BE49-F238E27FC236}">
                <a16:creationId xmlns:a16="http://schemas.microsoft.com/office/drawing/2014/main" id="{A3584DEF-9DAD-488E-43D4-BCCAD02E20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6E4503-96FF-1D85-7CD8-3A949D524380}"/>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180297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F82FF-C1B9-807A-B0FE-3AEBF609EDC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E36DFDE-C903-798D-F6EC-647F678E9C0A}"/>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4" name="Footer Placeholder 3">
            <a:extLst>
              <a:ext uri="{FF2B5EF4-FFF2-40B4-BE49-F238E27FC236}">
                <a16:creationId xmlns:a16="http://schemas.microsoft.com/office/drawing/2014/main" id="{2890A2FC-E80C-25AE-E6E7-F165D3F0A8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89DBFC-916D-97CC-652C-33D4ABE5F35B}"/>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2397954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F3F465-34D8-2774-6064-FE12626D95A3}"/>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3" name="Footer Placeholder 2">
            <a:extLst>
              <a:ext uri="{FF2B5EF4-FFF2-40B4-BE49-F238E27FC236}">
                <a16:creationId xmlns:a16="http://schemas.microsoft.com/office/drawing/2014/main" id="{64983E1F-03BB-15F0-EF94-3776E64889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206144-4E88-92C1-65EE-8A0BE974C5CA}"/>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998653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DF6D5-A404-6B0A-0405-A1323E3DEF4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EA6DA14-A37C-264D-3181-9ACF3103B9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EF16FD7-C1FD-E590-1A1B-90F8708222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CD8E8F4-C9FD-7AE3-6F02-774F0AC49DA3}"/>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6" name="Footer Placeholder 5">
            <a:extLst>
              <a:ext uri="{FF2B5EF4-FFF2-40B4-BE49-F238E27FC236}">
                <a16:creationId xmlns:a16="http://schemas.microsoft.com/office/drawing/2014/main" id="{AC823578-7CD7-B7CF-EEA0-298685BA16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B7EE4-43F7-C07F-94CB-520D1370B077}"/>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4030289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DCA40-D382-5D0D-0A4E-0044CD2D2E8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8ED13AB-9CF5-0459-D049-F94D5714C5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BF8DFEB-29E6-0B7C-9CA4-28993C10E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2A75FF4-1F80-4E81-F848-24AC29C2366B}"/>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6" name="Footer Placeholder 5">
            <a:extLst>
              <a:ext uri="{FF2B5EF4-FFF2-40B4-BE49-F238E27FC236}">
                <a16:creationId xmlns:a16="http://schemas.microsoft.com/office/drawing/2014/main" id="{0E15CB5B-54FD-EA38-8803-72F256095F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F0F64F-4C2E-25D8-51E8-B3BB04873DBF}"/>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3396435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C7B92-4488-0F46-F971-7E784C45B67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2929C60-30DD-0BB0-255F-6128D75452C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1D9323C-E248-A417-8437-5603E7D4F053}"/>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5" name="Footer Placeholder 4">
            <a:extLst>
              <a:ext uri="{FF2B5EF4-FFF2-40B4-BE49-F238E27FC236}">
                <a16:creationId xmlns:a16="http://schemas.microsoft.com/office/drawing/2014/main" id="{C3FF7D0F-A470-E7A9-7869-6BD2F8B0B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414AB7-75B2-F2A4-8CEA-9171CE042A06}"/>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3213552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154830-9281-D69F-AAA0-684FFAFCA15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DA582A4-F1C2-2FE5-5C4B-0447B76E736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C46CF62-DB9D-B7D2-0E55-B84E8D2FC038}"/>
              </a:ext>
            </a:extLst>
          </p:cNvPr>
          <p:cNvSpPr>
            <a:spLocks noGrp="1"/>
          </p:cNvSpPr>
          <p:nvPr>
            <p:ph type="dt" sz="half" idx="10"/>
          </p:nvPr>
        </p:nvSpPr>
        <p:spPr/>
        <p:txBody>
          <a:bodyPr/>
          <a:lstStyle/>
          <a:p>
            <a:fld id="{9E8783FF-C877-074A-9953-B2B47DF6418D}" type="datetimeFigureOut">
              <a:rPr lang="en-US" smtClean="0"/>
              <a:t>2/2/26</a:t>
            </a:fld>
            <a:endParaRPr lang="en-US"/>
          </a:p>
        </p:txBody>
      </p:sp>
      <p:sp>
        <p:nvSpPr>
          <p:cNvPr id="5" name="Footer Placeholder 4">
            <a:extLst>
              <a:ext uri="{FF2B5EF4-FFF2-40B4-BE49-F238E27FC236}">
                <a16:creationId xmlns:a16="http://schemas.microsoft.com/office/drawing/2014/main" id="{C50C1502-78DB-9541-D8CD-37B2BAB52F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A7ACB-78FF-F3C6-D433-8AB35912AB9C}"/>
              </a:ext>
            </a:extLst>
          </p:cNvPr>
          <p:cNvSpPr>
            <a:spLocks noGrp="1"/>
          </p:cNvSpPr>
          <p:nvPr>
            <p:ph type="sldNum" sz="quarter" idx="12"/>
          </p:nvPr>
        </p:nvSpPr>
        <p:spPr/>
        <p:txBody>
          <a:bodyPr/>
          <a:lstStyle/>
          <a:p>
            <a:fld id="{0C46A161-EE23-9F49-8380-9CF0C5816979}" type="slidenum">
              <a:rPr lang="en-US" smtClean="0"/>
              <a:t>‹#›</a:t>
            </a:fld>
            <a:endParaRPr lang="en-US"/>
          </a:p>
        </p:txBody>
      </p:sp>
    </p:spTree>
    <p:extLst>
      <p:ext uri="{BB962C8B-B14F-4D97-AF65-F5344CB8AC3E}">
        <p14:creationId xmlns:p14="http://schemas.microsoft.com/office/powerpoint/2010/main" val="2183693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8F455F-F63A-7DBB-B23E-D2E2F71849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CE00F07-8BBA-8010-8656-B33E14C5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DE07A65-EB2C-F706-8D75-30B860B1EA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8783FF-C877-074A-9953-B2B47DF6418D}" type="datetimeFigureOut">
              <a:rPr lang="en-US" smtClean="0"/>
              <a:t>2/2/26</a:t>
            </a:fld>
            <a:endParaRPr lang="en-US"/>
          </a:p>
        </p:txBody>
      </p:sp>
      <p:sp>
        <p:nvSpPr>
          <p:cNvPr id="5" name="Footer Placeholder 4">
            <a:extLst>
              <a:ext uri="{FF2B5EF4-FFF2-40B4-BE49-F238E27FC236}">
                <a16:creationId xmlns:a16="http://schemas.microsoft.com/office/drawing/2014/main" id="{A951E19D-72B7-2251-7896-46ECC8EA9F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5C9056-10A7-F07A-E022-79F4466451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46A161-EE23-9F49-8380-9CF0C5816979}" type="slidenum">
              <a:rPr lang="en-US" smtClean="0"/>
              <a:t>‹#›</a:t>
            </a:fld>
            <a:endParaRPr lang="en-US"/>
          </a:p>
        </p:txBody>
      </p:sp>
    </p:spTree>
    <p:extLst>
      <p:ext uri="{BB962C8B-B14F-4D97-AF65-F5344CB8AC3E}">
        <p14:creationId xmlns:p14="http://schemas.microsoft.com/office/powerpoint/2010/main" val="2141264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2.wav"/><Relationship Id="rId7" Type="http://schemas.openxmlformats.org/officeDocument/2006/relationships/image" Target="../media/image4.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slideLayout" Target="../slideLayouts/slideLayout4.xml"/><Relationship Id="rId4" Type="http://schemas.openxmlformats.org/officeDocument/2006/relationships/audio" Target="../media/media2.wav"/><Relationship Id="rId9"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png"/><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7.jpg"/><Relationship Id="rId3" Type="http://schemas.microsoft.com/office/2007/relationships/media" Target="../media/media5.mp3"/><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png"/><Relationship Id="rId5" Type="http://schemas.openxmlformats.org/officeDocument/2006/relationships/slideLayout" Target="../slideLayouts/slideLayout4.xml"/><Relationship Id="rId4" Type="http://schemas.openxmlformats.org/officeDocument/2006/relationships/audio" Target="../media/media5.mp3"/><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7.mp3"/><Relationship Id="rId7" Type="http://schemas.openxmlformats.org/officeDocument/2006/relationships/image" Target="../media/image3.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audio" Target="../media/media7.mp3"/><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9.mp3"/><Relationship Id="rId7" Type="http://schemas.openxmlformats.org/officeDocument/2006/relationships/image" Target="../media/image3.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png"/><Relationship Id="rId5" Type="http://schemas.openxmlformats.org/officeDocument/2006/relationships/slideLayout" Target="../slideLayouts/slideLayout4.xml"/><Relationship Id="rId4" Type="http://schemas.openxmlformats.org/officeDocument/2006/relationships/audio" Target="../media/media9.mp3"/><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12.mp3"/><Relationship Id="rId7" Type="http://schemas.openxmlformats.org/officeDocument/2006/relationships/image" Target="../media/image3.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png"/><Relationship Id="rId5" Type="http://schemas.openxmlformats.org/officeDocument/2006/relationships/slideLayout" Target="../slideLayouts/slideLayout4.xml"/><Relationship Id="rId4" Type="http://schemas.openxmlformats.org/officeDocument/2006/relationships/audio" Target="../media/media12.mp3"/><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13.mp3"/><Relationship Id="rId7" Type="http://schemas.openxmlformats.org/officeDocument/2006/relationships/image" Target="../media/image3.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png"/><Relationship Id="rId5" Type="http://schemas.openxmlformats.org/officeDocument/2006/relationships/slideLayout" Target="../slideLayouts/slideLayout4.xml"/><Relationship Id="rId4" Type="http://schemas.openxmlformats.org/officeDocument/2006/relationships/audio" Target="../media/media13.mp3"/><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18.jpg"/><Relationship Id="rId3" Type="http://schemas.microsoft.com/office/2007/relationships/media" Target="../media/media5.mp3"/><Relationship Id="rId7" Type="http://schemas.openxmlformats.org/officeDocument/2006/relationships/image" Target="../media/image3.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1.png"/><Relationship Id="rId5" Type="http://schemas.openxmlformats.org/officeDocument/2006/relationships/slideLayout" Target="../slideLayouts/slideLayout4.xml"/><Relationship Id="rId4" Type="http://schemas.openxmlformats.org/officeDocument/2006/relationships/audio" Target="../media/media5.mp3"/><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17.wav"/><Relationship Id="rId7" Type="http://schemas.openxmlformats.org/officeDocument/2006/relationships/slideLayout" Target="../slideLayouts/slideLayout4.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audio" Target="../media/media18.wav"/><Relationship Id="rId11" Type="http://schemas.openxmlformats.org/officeDocument/2006/relationships/image" Target="../media/image3.png"/><Relationship Id="rId5" Type="http://schemas.microsoft.com/office/2007/relationships/media" Target="../media/media18.wav"/><Relationship Id="rId10" Type="http://schemas.openxmlformats.org/officeDocument/2006/relationships/image" Target="../media/image20.jpg"/><Relationship Id="rId4" Type="http://schemas.openxmlformats.org/officeDocument/2006/relationships/audio" Target="../media/media17.wav"/><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21.wav"/><Relationship Id="rId7" Type="http://schemas.openxmlformats.org/officeDocument/2006/relationships/image" Target="../media/image3.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1.png"/><Relationship Id="rId5" Type="http://schemas.openxmlformats.org/officeDocument/2006/relationships/slideLayout" Target="../slideLayouts/slideLayout4.xml"/><Relationship Id="rId10" Type="http://schemas.openxmlformats.org/officeDocument/2006/relationships/image" Target="../media/image24.png"/><Relationship Id="rId4" Type="http://schemas.openxmlformats.org/officeDocument/2006/relationships/audio" Target="../media/media21.wav"/><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hyperlink" Target="https://doi.org/10.1515/phon-2021-2001" TargetMode="External"/><Relationship Id="rId3" Type="http://schemas.microsoft.com/office/2007/relationships/media" Target="../media/media24.wav"/><Relationship Id="rId7" Type="http://schemas.openxmlformats.org/officeDocument/2006/relationships/slideLayout" Target="../slideLayouts/slideLayout4.xml"/><Relationship Id="rId12" Type="http://schemas.openxmlformats.org/officeDocument/2006/relationships/hyperlink" Target="https://doi.org/10.1080/07268608408599321" TargetMode="Externa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audio" Target="../media/media7.mp3"/><Relationship Id="rId11" Type="http://schemas.openxmlformats.org/officeDocument/2006/relationships/image" Target="../media/image26.png"/><Relationship Id="rId5" Type="http://schemas.microsoft.com/office/2007/relationships/media" Target="../media/media7.mp3"/><Relationship Id="rId10" Type="http://schemas.openxmlformats.org/officeDocument/2006/relationships/image" Target="../media/image10.png"/><Relationship Id="rId4" Type="http://schemas.openxmlformats.org/officeDocument/2006/relationships/audio" Target="../media/media24.wav"/><Relationship Id="rId9"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26.mp3"/><Relationship Id="rId7" Type="http://schemas.openxmlformats.org/officeDocument/2006/relationships/image" Target="../media/image3.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1.png"/><Relationship Id="rId5" Type="http://schemas.openxmlformats.org/officeDocument/2006/relationships/slideLayout" Target="../slideLayouts/slideLayout4.xml"/><Relationship Id="rId4" Type="http://schemas.openxmlformats.org/officeDocument/2006/relationships/audio" Target="../media/media26.mp3"/><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5.pn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080/07268602.2024.2380670" TargetMode="External"/><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ECD24F1E-2B06-AB7B-0C35-5B2C32C1CBB7}"/>
              </a:ext>
            </a:extLst>
          </p:cNvPr>
          <p:cNvSpPr/>
          <p:nvPr/>
        </p:nvSpPr>
        <p:spPr>
          <a:xfrm>
            <a:off x="225786" y="3592890"/>
            <a:ext cx="6087258" cy="1343591"/>
          </a:xfrm>
          <a:prstGeom prst="roundRect">
            <a:avLst/>
          </a:prstGeom>
          <a:no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07B3679-91B8-2FB5-35F2-0B3F4237E1FE}"/>
              </a:ext>
            </a:extLst>
          </p:cNvPr>
          <p:cNvSpPr/>
          <p:nvPr/>
        </p:nvSpPr>
        <p:spPr>
          <a:xfrm>
            <a:off x="766482" y="257577"/>
            <a:ext cx="2518883" cy="2028423"/>
          </a:xfrm>
          <a:prstGeom prst="ellipse">
            <a:avLst/>
          </a:prstGeom>
          <a:solidFill>
            <a:srgbClr val="C00000">
              <a:alpha val="10952"/>
            </a:srgbClr>
          </a:solid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A358AF90-4909-2BCB-0124-602B4CDF3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86" y="-846062"/>
            <a:ext cx="3715035" cy="4951025"/>
          </a:xfrm>
          <a:prstGeom prst="rect">
            <a:avLst/>
          </a:prstGeom>
          <a:noFill/>
        </p:spPr>
      </p:pic>
      <p:sp>
        <p:nvSpPr>
          <p:cNvPr id="2" name="Title 1">
            <a:extLst>
              <a:ext uri="{FF2B5EF4-FFF2-40B4-BE49-F238E27FC236}">
                <a16:creationId xmlns:a16="http://schemas.microsoft.com/office/drawing/2014/main" id="{C353EDB6-28CC-EBBD-B9EB-0044BA189787}"/>
              </a:ext>
            </a:extLst>
          </p:cNvPr>
          <p:cNvSpPr>
            <a:spLocks noGrp="1"/>
          </p:cNvSpPr>
          <p:nvPr>
            <p:ph type="ctrTitle"/>
          </p:nvPr>
        </p:nvSpPr>
        <p:spPr>
          <a:xfrm>
            <a:off x="1811773" y="895043"/>
            <a:ext cx="9064892" cy="1304235"/>
          </a:xfrm>
        </p:spPr>
        <p:txBody>
          <a:bodyPr>
            <a:normAutofit/>
          </a:bodyPr>
          <a:lstStyle/>
          <a:p>
            <a:r>
              <a:rPr lang="en-US" sz="3600" dirty="0">
                <a:solidFill>
                  <a:schemeClr val="accent2">
                    <a:lumMod val="75000"/>
                  </a:schemeClr>
                </a:solidFill>
              </a:rPr>
              <a:t>Warlpiri consonant phonemes list</a:t>
            </a:r>
          </a:p>
        </p:txBody>
      </p:sp>
      <p:sp>
        <p:nvSpPr>
          <p:cNvPr id="3" name="Subtitle 2">
            <a:extLst>
              <a:ext uri="{FF2B5EF4-FFF2-40B4-BE49-F238E27FC236}">
                <a16:creationId xmlns:a16="http://schemas.microsoft.com/office/drawing/2014/main" id="{69F465A2-884E-8482-F270-A1E9B9F0D9CE}"/>
              </a:ext>
            </a:extLst>
          </p:cNvPr>
          <p:cNvSpPr>
            <a:spLocks noGrp="1"/>
          </p:cNvSpPr>
          <p:nvPr>
            <p:ph type="subTitle" idx="1"/>
          </p:nvPr>
        </p:nvSpPr>
        <p:spPr>
          <a:xfrm>
            <a:off x="1524000" y="2371003"/>
            <a:ext cx="9104446" cy="1132375"/>
          </a:xfrm>
        </p:spPr>
        <p:txBody>
          <a:bodyPr/>
          <a:lstStyle/>
          <a:p>
            <a:r>
              <a:rPr lang="en-AU" dirty="0"/>
              <a:t>Warlpiri consonant phonemes are presented in the order that young children produce them at 75% accuracy.</a:t>
            </a:r>
            <a:br>
              <a:rPr lang="en-AU" dirty="0"/>
            </a:br>
            <a:r>
              <a:rPr lang="en-AU" dirty="0"/>
              <a:t>1 sound (phone) per page</a:t>
            </a:r>
            <a:endParaRPr lang="en-US" dirty="0"/>
          </a:p>
        </p:txBody>
      </p:sp>
      <p:pic>
        <p:nvPicPr>
          <p:cNvPr id="6" name="Picture 5" descr="A qr code on a white background&#10;&#10;AI-generated content may be incorrect.">
            <a:extLst>
              <a:ext uri="{FF2B5EF4-FFF2-40B4-BE49-F238E27FC236}">
                <a16:creationId xmlns:a16="http://schemas.microsoft.com/office/drawing/2014/main" id="{745ADF84-4CA3-4211-EF38-5E63EB4C8D45}"/>
              </a:ext>
            </a:extLst>
          </p:cNvPr>
          <p:cNvPicPr>
            <a:picLocks noChangeAspect="1"/>
          </p:cNvPicPr>
          <p:nvPr/>
        </p:nvPicPr>
        <p:blipFill>
          <a:blip r:embed="rId3"/>
          <a:stretch>
            <a:fillRect/>
          </a:stretch>
        </p:blipFill>
        <p:spPr>
          <a:xfrm>
            <a:off x="490802" y="3665874"/>
            <a:ext cx="1195825" cy="1195825"/>
          </a:xfrm>
          <a:prstGeom prst="rect">
            <a:avLst/>
          </a:prstGeom>
        </p:spPr>
      </p:pic>
      <p:sp>
        <p:nvSpPr>
          <p:cNvPr id="7" name="TextBox 6">
            <a:extLst>
              <a:ext uri="{FF2B5EF4-FFF2-40B4-BE49-F238E27FC236}">
                <a16:creationId xmlns:a16="http://schemas.microsoft.com/office/drawing/2014/main" id="{4E530ACD-B01B-C0BA-B9C5-56F0CD5CF3C7}"/>
              </a:ext>
            </a:extLst>
          </p:cNvPr>
          <p:cNvSpPr txBox="1"/>
          <p:nvPr/>
        </p:nvSpPr>
        <p:spPr>
          <a:xfrm>
            <a:off x="1686627" y="3936340"/>
            <a:ext cx="4302221" cy="667725"/>
          </a:xfrm>
          <a:prstGeom prst="rect">
            <a:avLst/>
          </a:prstGeom>
          <a:noFill/>
        </p:spPr>
        <p:txBody>
          <a:bodyPr wrap="square" rtlCol="0">
            <a:spAutoFit/>
          </a:bodyPr>
          <a:lstStyle/>
          <a:p>
            <a:r>
              <a:rPr lang="en-US" dirty="0"/>
              <a:t>Project website:</a:t>
            </a:r>
          </a:p>
          <a:p>
            <a:r>
              <a:rPr lang="en-US" dirty="0"/>
              <a:t>https://little-kids-learning-languages.net/</a:t>
            </a:r>
          </a:p>
        </p:txBody>
      </p:sp>
      <p:sp>
        <p:nvSpPr>
          <p:cNvPr id="8" name="TextBox 7">
            <a:extLst>
              <a:ext uri="{FF2B5EF4-FFF2-40B4-BE49-F238E27FC236}">
                <a16:creationId xmlns:a16="http://schemas.microsoft.com/office/drawing/2014/main" id="{CFE2DC3A-21C9-1FB6-0716-EF3CCEEC51DC}"/>
              </a:ext>
            </a:extLst>
          </p:cNvPr>
          <p:cNvSpPr txBox="1"/>
          <p:nvPr/>
        </p:nvSpPr>
        <p:spPr>
          <a:xfrm>
            <a:off x="289053" y="5806035"/>
            <a:ext cx="8453981" cy="307777"/>
          </a:xfrm>
          <a:prstGeom prst="rect">
            <a:avLst/>
          </a:prstGeom>
          <a:noFill/>
        </p:spPr>
        <p:txBody>
          <a:bodyPr wrap="none" rtlCol="0">
            <a:spAutoFit/>
          </a:bodyPr>
          <a:lstStyle/>
          <a:p>
            <a:r>
              <a:rPr lang="en-US" sz="1400" dirty="0"/>
              <a:t>Images and sound recordings are from the </a:t>
            </a:r>
            <a:r>
              <a:rPr lang="en-US" sz="1400" i="1" dirty="0"/>
              <a:t>Little Kids Learning Languages </a:t>
            </a:r>
            <a:r>
              <a:rPr lang="en-US" sz="1400" dirty="0"/>
              <a:t>project; and images are also from  </a:t>
            </a:r>
          </a:p>
        </p:txBody>
      </p:sp>
      <p:sp>
        <p:nvSpPr>
          <p:cNvPr id="10" name="TextBox 9">
            <a:extLst>
              <a:ext uri="{FF2B5EF4-FFF2-40B4-BE49-F238E27FC236}">
                <a16:creationId xmlns:a16="http://schemas.microsoft.com/office/drawing/2014/main" id="{BE27495A-0E9F-8FB3-9350-A185582C8520}"/>
              </a:ext>
            </a:extLst>
          </p:cNvPr>
          <p:cNvSpPr txBox="1"/>
          <p:nvPr/>
        </p:nvSpPr>
        <p:spPr>
          <a:xfrm>
            <a:off x="275129" y="6077203"/>
            <a:ext cx="11563518" cy="523220"/>
          </a:xfrm>
          <a:prstGeom prst="rect">
            <a:avLst/>
          </a:prstGeom>
          <a:noFill/>
        </p:spPr>
        <p:txBody>
          <a:bodyPr wrap="square" rtlCol="0">
            <a:spAutoFit/>
          </a:bodyPr>
          <a:lstStyle/>
          <a:p>
            <a:r>
              <a:rPr lang="en-AU" sz="1400" dirty="0"/>
              <a:t>Inge Kral, Samantha Disbray and Jennifer Green (Compilers), 2022. </a:t>
            </a:r>
            <a:r>
              <a:rPr lang="en-AU" sz="1400" i="1" dirty="0" err="1"/>
              <a:t>Arlkeny</a:t>
            </a:r>
            <a:r>
              <a:rPr lang="en-AU" sz="1400" i="1" dirty="0"/>
              <a:t> map-</a:t>
            </a:r>
            <a:r>
              <a:rPr lang="en-AU" sz="1400" i="1" dirty="0" err="1"/>
              <a:t>akert</a:t>
            </a:r>
            <a:r>
              <a:rPr lang="en-AU" sz="1400" i="1" dirty="0"/>
              <a:t> / Australian Indigenous Languages Image Bank ‘AILIB’. </a:t>
            </a:r>
            <a:r>
              <a:rPr lang="en-AU" sz="1400" dirty="0"/>
              <a:t>Collection AILIB at </a:t>
            </a:r>
            <a:r>
              <a:rPr lang="en-AU" sz="1400" dirty="0" err="1"/>
              <a:t>catalog.paradisec.org.au</a:t>
            </a:r>
            <a:r>
              <a:rPr lang="en-AU" sz="1400" dirty="0"/>
              <a:t> [Open Access]. https://</a:t>
            </a:r>
            <a:r>
              <a:rPr lang="en-AU" sz="1400" dirty="0" err="1"/>
              <a:t>dx.doi.org</a:t>
            </a:r>
            <a:r>
              <a:rPr lang="en-AU" sz="1400" dirty="0"/>
              <a:t>/10.26278/GY4E-MH93</a:t>
            </a:r>
            <a:endParaRPr lang="en-US" sz="1400" dirty="0"/>
          </a:p>
        </p:txBody>
      </p:sp>
      <p:sp>
        <p:nvSpPr>
          <p:cNvPr id="9" name="TextBox 8">
            <a:extLst>
              <a:ext uri="{FF2B5EF4-FFF2-40B4-BE49-F238E27FC236}">
                <a16:creationId xmlns:a16="http://schemas.microsoft.com/office/drawing/2014/main" id="{877402D5-604E-4AE9-EDFA-F6CFD22FEA44}"/>
              </a:ext>
            </a:extLst>
          </p:cNvPr>
          <p:cNvSpPr txBox="1"/>
          <p:nvPr/>
        </p:nvSpPr>
        <p:spPr>
          <a:xfrm>
            <a:off x="291313" y="5072065"/>
            <a:ext cx="11654791" cy="738664"/>
          </a:xfrm>
          <a:prstGeom prst="rect">
            <a:avLst/>
          </a:prstGeom>
          <a:noFill/>
        </p:spPr>
        <p:txBody>
          <a:bodyPr wrap="square" rtlCol="0">
            <a:spAutoFit/>
          </a:bodyPr>
          <a:lstStyle/>
          <a:p>
            <a:r>
              <a:rPr lang="en-US" sz="1400" dirty="0"/>
              <a:t>For information about Warlpiri go to: </a:t>
            </a:r>
            <a:r>
              <a:rPr lang="en-AU" sz="1400" dirty="0"/>
              <a:t>Laughren, Mary, Kenneth Hale, Jeannie Egan Nungarrayi, </a:t>
            </a:r>
            <a:r>
              <a:rPr lang="en-AU" sz="1400" dirty="0" err="1"/>
              <a:t>Marlurrku</a:t>
            </a:r>
            <a:r>
              <a:rPr lang="en-AU" sz="1400" dirty="0"/>
              <a:t> Paddy Patrick Jangala, Robert </a:t>
            </a:r>
            <a:r>
              <a:rPr lang="en-AU" sz="1400" dirty="0" err="1"/>
              <a:t>Hoogenraad</a:t>
            </a:r>
            <a:r>
              <a:rPr lang="en-AU" sz="1400" dirty="0"/>
              <a:t>, David Nash, and Jane Simpson. </a:t>
            </a:r>
            <a:r>
              <a:rPr lang="en-AU" sz="1400" i="1" dirty="0"/>
              <a:t>Warlpiri encyclopaedic dictionary</a:t>
            </a:r>
            <a:r>
              <a:rPr lang="en-AU" sz="1400" dirty="0"/>
              <a:t>. (2022).</a:t>
            </a:r>
            <a:r>
              <a:rPr lang="en-US" sz="1400" dirty="0"/>
              <a:t> Aboriginal Studies Press. </a:t>
            </a:r>
          </a:p>
          <a:p>
            <a:r>
              <a:rPr lang="en-US" sz="1400" dirty="0"/>
              <a:t>https://</a:t>
            </a:r>
            <a:r>
              <a:rPr lang="en-US" sz="1400" dirty="0" err="1"/>
              <a:t>shop.aiatsis.gov.au</a:t>
            </a:r>
            <a:r>
              <a:rPr lang="en-US" sz="1400" dirty="0"/>
              <a:t>/products/</a:t>
            </a:r>
            <a:r>
              <a:rPr lang="en-US" sz="1400" dirty="0" err="1"/>
              <a:t>warlpiri</a:t>
            </a:r>
            <a:r>
              <a:rPr lang="en-US" sz="1400" dirty="0"/>
              <a:t>-</a:t>
            </a:r>
            <a:r>
              <a:rPr lang="en-US" sz="1400" dirty="0" err="1"/>
              <a:t>encyclopaedic</a:t>
            </a:r>
            <a:r>
              <a:rPr lang="en-US" sz="1400" dirty="0"/>
              <a:t>-dictionary</a:t>
            </a:r>
          </a:p>
        </p:txBody>
      </p:sp>
      <p:sp>
        <p:nvSpPr>
          <p:cNvPr id="11" name="Rounded Rectangle 10">
            <a:extLst>
              <a:ext uri="{FF2B5EF4-FFF2-40B4-BE49-F238E27FC236}">
                <a16:creationId xmlns:a16="http://schemas.microsoft.com/office/drawing/2014/main" id="{2AC04CB9-9503-6A91-40F2-56AF159C553D}"/>
              </a:ext>
            </a:extLst>
          </p:cNvPr>
          <p:cNvSpPr/>
          <p:nvPr/>
        </p:nvSpPr>
        <p:spPr>
          <a:xfrm>
            <a:off x="225786" y="5072065"/>
            <a:ext cx="11607030" cy="1528358"/>
          </a:xfrm>
          <a:prstGeom prst="roundRect">
            <a:avLst/>
          </a:prstGeom>
          <a:no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0EE65AD3-9CE5-9F48-3D5F-F1511C5D7144}"/>
              </a:ext>
            </a:extLst>
          </p:cNvPr>
          <p:cNvSpPr/>
          <p:nvPr/>
        </p:nvSpPr>
        <p:spPr>
          <a:xfrm>
            <a:off x="6403594" y="3592890"/>
            <a:ext cx="5429222" cy="1343591"/>
          </a:xfrm>
          <a:prstGeom prst="roundRect">
            <a:avLst/>
          </a:prstGeom>
          <a:no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32529BC-A0E0-1550-9B28-1D50C2C697A8}"/>
              </a:ext>
            </a:extLst>
          </p:cNvPr>
          <p:cNvSpPr txBox="1"/>
          <p:nvPr/>
        </p:nvSpPr>
        <p:spPr>
          <a:xfrm>
            <a:off x="6578060" y="3936340"/>
            <a:ext cx="5046493" cy="646331"/>
          </a:xfrm>
          <a:prstGeom prst="rect">
            <a:avLst/>
          </a:prstGeom>
          <a:noFill/>
        </p:spPr>
        <p:txBody>
          <a:bodyPr wrap="square" rtlCol="0">
            <a:spAutoFit/>
          </a:bodyPr>
          <a:lstStyle/>
          <a:p>
            <a:pPr algn="ctr"/>
            <a:r>
              <a:rPr lang="en-US" dirty="0"/>
              <a:t>This information is from work-in-progress, not yet completed or published. </a:t>
            </a:r>
          </a:p>
        </p:txBody>
      </p:sp>
    </p:spTree>
    <p:extLst>
      <p:ext uri="{BB962C8B-B14F-4D97-AF65-F5344CB8AC3E}">
        <p14:creationId xmlns:p14="http://schemas.microsoft.com/office/powerpoint/2010/main" val="3842396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37FC206E-0C02-586D-80D4-C206049229AA}"/>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4" name="Title 3">
            <a:extLst>
              <a:ext uri="{FF2B5EF4-FFF2-40B4-BE49-F238E27FC236}">
                <a16:creationId xmlns:a16="http://schemas.microsoft.com/office/drawing/2014/main" id="{7B7414F8-870B-A25D-5928-0AEF175DE4E1}"/>
              </a:ext>
            </a:extLst>
          </p:cNvPr>
          <p:cNvSpPr>
            <a:spLocks noGrp="1"/>
          </p:cNvSpPr>
          <p:nvPr>
            <p:ph type="title"/>
          </p:nvPr>
        </p:nvSpPr>
        <p:spPr>
          <a:xfrm>
            <a:off x="6972447" y="1387043"/>
            <a:ext cx="4689246" cy="872254"/>
          </a:xfrm>
        </p:spPr>
        <p:txBody>
          <a:bodyPr>
            <a:noAutofit/>
          </a:bodyPr>
          <a:lstStyle/>
          <a:p>
            <a:pPr algn="ctr"/>
            <a:r>
              <a:rPr lang="en-AU" sz="3200" dirty="0"/>
              <a:t>na</a:t>
            </a:r>
            <a:r>
              <a:rPr lang="en-AU" sz="3200" dirty="0">
                <a:solidFill>
                  <a:schemeClr val="accent2">
                    <a:lumMod val="75000"/>
                  </a:schemeClr>
                </a:solidFill>
              </a:rPr>
              <a:t>m</a:t>
            </a:r>
            <a:r>
              <a:rPr lang="en-AU" sz="3200" dirty="0"/>
              <a:t>a  / 'na</a:t>
            </a:r>
            <a:r>
              <a:rPr lang="en-AU" sz="3200" dirty="0">
                <a:solidFill>
                  <a:schemeClr val="accent2">
                    <a:lumMod val="75000"/>
                  </a:schemeClr>
                </a:solidFill>
              </a:rPr>
              <a:t>m</a:t>
            </a:r>
            <a:r>
              <a:rPr lang="en-AU" sz="3200" dirty="0"/>
              <a:t>a/</a:t>
            </a:r>
            <a:br>
              <a:rPr lang="en-AU" sz="3200" b="0" dirty="0">
                <a:effectLst/>
              </a:rPr>
            </a:br>
            <a:r>
              <a:rPr lang="en-AU" sz="3200" dirty="0"/>
              <a:t>'ant'</a:t>
            </a:r>
            <a:endParaRPr lang="en-US" sz="3200" dirty="0"/>
          </a:p>
        </p:txBody>
      </p:sp>
      <p:sp>
        <p:nvSpPr>
          <p:cNvPr id="7" name="Title 3">
            <a:extLst>
              <a:ext uri="{FF2B5EF4-FFF2-40B4-BE49-F238E27FC236}">
                <a16:creationId xmlns:a16="http://schemas.microsoft.com/office/drawing/2014/main" id="{03E3F17C-C140-852B-BBDE-43186442657F}"/>
              </a:ext>
            </a:extLst>
          </p:cNvPr>
          <p:cNvSpPr txBox="1">
            <a:spLocks/>
          </p:cNvSpPr>
          <p:nvPr/>
        </p:nvSpPr>
        <p:spPr>
          <a:xfrm>
            <a:off x="3626068" y="1355419"/>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200" dirty="0">
                <a:solidFill>
                  <a:schemeClr val="accent2">
                    <a:lumMod val="75000"/>
                  </a:schemeClr>
                </a:solidFill>
              </a:rPr>
              <a:t>m</a:t>
            </a:r>
            <a:r>
              <a:rPr lang="en-AU" sz="3200" dirty="0"/>
              <a:t>ilpa  / '</a:t>
            </a:r>
            <a:r>
              <a:rPr lang="en-AU" sz="3200" dirty="0">
                <a:solidFill>
                  <a:schemeClr val="accent2">
                    <a:lumMod val="75000"/>
                  </a:schemeClr>
                </a:solidFill>
              </a:rPr>
              <a:t>m</a:t>
            </a:r>
            <a:r>
              <a:rPr lang="en-AU" sz="2800" dirty="0"/>
              <a:t>i</a:t>
            </a:r>
            <a:r>
              <a:rPr lang="en-AU" sz="3200" dirty="0"/>
              <a:t>lpa/</a:t>
            </a:r>
            <a:endParaRPr lang="en-AU" sz="3200" b="0" dirty="0">
              <a:effectLst/>
            </a:endParaRPr>
          </a:p>
          <a:p>
            <a:pPr algn="ctr"/>
            <a:r>
              <a:rPr lang="en-AU" sz="3200" dirty="0"/>
              <a:t>'eye'</a:t>
            </a:r>
            <a:endParaRPr lang="en-AU" sz="3200" b="0" dirty="0">
              <a:effectLst/>
            </a:endParaRPr>
          </a:p>
        </p:txBody>
      </p:sp>
      <p:sp>
        <p:nvSpPr>
          <p:cNvPr id="8" name="TextBox 7">
            <a:extLst>
              <a:ext uri="{FF2B5EF4-FFF2-40B4-BE49-F238E27FC236}">
                <a16:creationId xmlns:a16="http://schemas.microsoft.com/office/drawing/2014/main" id="{E6B0FAE1-4E34-93A9-B47F-DB57E5C03B7C}"/>
              </a:ext>
            </a:extLst>
          </p:cNvPr>
          <p:cNvSpPr txBox="1"/>
          <p:nvPr/>
        </p:nvSpPr>
        <p:spPr>
          <a:xfrm>
            <a:off x="1842373" y="2918962"/>
            <a:ext cx="1037881" cy="707886"/>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/m/</a:t>
            </a:r>
          </a:p>
        </p:txBody>
      </p:sp>
      <p:sp>
        <p:nvSpPr>
          <p:cNvPr id="9" name="TextBox 8">
            <a:extLst>
              <a:ext uri="{FF2B5EF4-FFF2-40B4-BE49-F238E27FC236}">
                <a16:creationId xmlns:a16="http://schemas.microsoft.com/office/drawing/2014/main" id="{59118F24-E96D-EA9C-3C8A-9EC712926EC1}"/>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pic>
        <p:nvPicPr>
          <p:cNvPr id="2" name="Wrlp_eye_milpa.mp3">
            <a:hlinkClick r:id="" action="ppaction://media"/>
            <a:extLst>
              <a:ext uri="{FF2B5EF4-FFF2-40B4-BE49-F238E27FC236}">
                <a16:creationId xmlns:a16="http://schemas.microsoft.com/office/drawing/2014/main" id="{1572B8E3-7048-5AD4-8DE0-8FB62748F1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985404" y="2666418"/>
            <a:ext cx="812800" cy="812800"/>
          </a:xfrm>
          <a:prstGeom prst="rect">
            <a:avLst/>
          </a:prstGeom>
        </p:spPr>
      </p:pic>
      <p:pic>
        <p:nvPicPr>
          <p:cNvPr id="11" name="Picture 10" descr="A black and white drawing of an eye and a tear&#10;&#10;AI-generated content may be incorrect.">
            <a:extLst>
              <a:ext uri="{FF2B5EF4-FFF2-40B4-BE49-F238E27FC236}">
                <a16:creationId xmlns:a16="http://schemas.microsoft.com/office/drawing/2014/main" id="{4871C2A0-BD01-E1B5-89D7-EDA45FC996A9}"/>
              </a:ext>
            </a:extLst>
          </p:cNvPr>
          <p:cNvPicPr>
            <a:picLocks noChangeAspect="1"/>
          </p:cNvPicPr>
          <p:nvPr/>
        </p:nvPicPr>
        <p:blipFill>
          <a:blip r:embed="rId7"/>
          <a:stretch>
            <a:fillRect/>
          </a:stretch>
        </p:blipFill>
        <p:spPr>
          <a:xfrm>
            <a:off x="4744906" y="4127499"/>
            <a:ext cx="1403798" cy="11600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ounded Rectangle 17">
            <a:extLst>
              <a:ext uri="{FF2B5EF4-FFF2-40B4-BE49-F238E27FC236}">
                <a16:creationId xmlns:a16="http://schemas.microsoft.com/office/drawing/2014/main" id="{3ABC9763-32F7-6193-4016-648BCA70342B}"/>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A8D389F2-EC31-288A-8980-258103B2385D}"/>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7F24790-3621-FD7C-B9FC-F54E0B3A4C49}"/>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3" name="Rounded Rectangle 22">
            <a:extLst>
              <a:ext uri="{FF2B5EF4-FFF2-40B4-BE49-F238E27FC236}">
                <a16:creationId xmlns:a16="http://schemas.microsoft.com/office/drawing/2014/main" id="{BAA7B1C7-A019-C2F6-B328-548CCF39E422}"/>
              </a:ext>
            </a:extLst>
          </p:cNvPr>
          <p:cNvSpPr/>
          <p:nvPr/>
        </p:nvSpPr>
        <p:spPr>
          <a:xfrm>
            <a:off x="4141076" y="1324408"/>
            <a:ext cx="2669627"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9953AC8C-3481-949D-9250-9403599E5B5C}"/>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C398EFD7-99D9-C088-2015-6BAA4DC402E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B0B17B-FDF7-6B8E-1FDF-359AFB87FEA6}"/>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90% accuracy by age 24 months</a:t>
            </a:r>
          </a:p>
        </p:txBody>
      </p:sp>
      <p:pic>
        <p:nvPicPr>
          <p:cNvPr id="10" name="Wrlp_nama_Dict.wav">
            <a:hlinkClick r:id="" action="ppaction://media"/>
            <a:extLst>
              <a:ext uri="{FF2B5EF4-FFF2-40B4-BE49-F238E27FC236}">
                <a16:creationId xmlns:a16="http://schemas.microsoft.com/office/drawing/2014/main" id="{3FE35283-1222-0C66-9942-8B4A0846E988}"/>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910670" y="2630618"/>
            <a:ext cx="812800" cy="812800"/>
          </a:xfrm>
          <a:prstGeom prst="rect">
            <a:avLst/>
          </a:prstGeom>
        </p:spPr>
      </p:pic>
      <p:pic>
        <p:nvPicPr>
          <p:cNvPr id="13" name="Picture 12" descr="A group of ants with long legs&#10;&#10;AI-generated content may be incorrect.">
            <a:extLst>
              <a:ext uri="{FF2B5EF4-FFF2-40B4-BE49-F238E27FC236}">
                <a16:creationId xmlns:a16="http://schemas.microsoft.com/office/drawing/2014/main" id="{B6D7711E-941A-FF63-E7A9-85241C4C7970}"/>
              </a:ext>
            </a:extLst>
          </p:cNvPr>
          <p:cNvPicPr>
            <a:picLocks noChangeAspect="1"/>
          </p:cNvPicPr>
          <p:nvPr/>
        </p:nvPicPr>
        <p:blipFill>
          <a:blip r:embed="rId9"/>
          <a:srcRect l="6603" t="10167" r="22155" b="6546"/>
          <a:stretch>
            <a:fillRect/>
          </a:stretch>
        </p:blipFill>
        <p:spPr>
          <a:xfrm>
            <a:off x="8453666" y="4019070"/>
            <a:ext cx="1911998" cy="12310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E2EF0421-0256-1CE1-F829-E3E52803C15A}"/>
              </a:ext>
            </a:extLst>
          </p:cNvPr>
          <p:cNvSpPr txBox="1"/>
          <p:nvPr/>
        </p:nvSpPr>
        <p:spPr>
          <a:xfrm>
            <a:off x="8171128" y="5533592"/>
            <a:ext cx="3368741" cy="900246"/>
          </a:xfrm>
          <a:prstGeom prst="rect">
            <a:avLst/>
          </a:prstGeom>
          <a:noFill/>
        </p:spPr>
        <p:txBody>
          <a:bodyPr wrap="square" rtlCol="0">
            <a:spAutoFit/>
          </a:bodyPr>
          <a:lstStyle/>
          <a:p>
            <a:r>
              <a:rPr lang="en-AU" sz="1050" dirty="0"/>
              <a:t>Image: Samantha Disbray (collector), Christine </a:t>
            </a:r>
            <a:r>
              <a:rPr lang="en-AU" sz="1050" dirty="0" err="1"/>
              <a:t>Bruderlin</a:t>
            </a:r>
            <a:r>
              <a:rPr lang="en-AU" sz="1050" dirty="0"/>
              <a:t> (illustrator), Samantha Disbray (depositor), 2022. </a:t>
            </a:r>
            <a:r>
              <a:rPr lang="en-AU" sz="1050" i="1" dirty="0"/>
              <a:t>INSECT: ants</a:t>
            </a:r>
            <a:r>
              <a:rPr lang="en-AU" sz="1050" dirty="0"/>
              <a:t>. JPEG/TIFF. AILIB-INSECT_029 at </a:t>
            </a:r>
            <a:r>
              <a:rPr lang="en-AU" sz="1050" dirty="0" err="1"/>
              <a:t>catalog.paradisec.org.au</a:t>
            </a:r>
            <a:r>
              <a:rPr lang="en-AU" sz="1050" dirty="0"/>
              <a:t>. https://</a:t>
            </a:r>
            <a:r>
              <a:rPr lang="en-AU" sz="1050" dirty="0" err="1"/>
              <a:t>dx.doi.org</a:t>
            </a:r>
            <a:r>
              <a:rPr lang="en-AU" sz="1050" dirty="0"/>
              <a:t>/10.26278/GH82-5098</a:t>
            </a:r>
            <a:endParaRPr lang="en-US" sz="1050" dirty="0"/>
          </a:p>
        </p:txBody>
      </p:sp>
      <p:sp>
        <p:nvSpPr>
          <p:cNvPr id="20" name="TextBox 19">
            <a:extLst>
              <a:ext uri="{FF2B5EF4-FFF2-40B4-BE49-F238E27FC236}">
                <a16:creationId xmlns:a16="http://schemas.microsoft.com/office/drawing/2014/main" id="{68731D48-5886-8345-A8DF-7A80FFC2F533}"/>
              </a:ext>
            </a:extLst>
          </p:cNvPr>
          <p:cNvSpPr txBox="1"/>
          <p:nvPr/>
        </p:nvSpPr>
        <p:spPr>
          <a:xfrm>
            <a:off x="4417846" y="5533592"/>
            <a:ext cx="2531241" cy="1061829"/>
          </a:xfrm>
          <a:prstGeom prst="rect">
            <a:avLst/>
          </a:prstGeom>
          <a:noFill/>
        </p:spPr>
        <p:txBody>
          <a:bodyPr wrap="square" rtlCol="0">
            <a:spAutoFit/>
          </a:bodyPr>
          <a:lstStyle/>
          <a:p>
            <a:r>
              <a:rPr lang="en-AU" sz="1050" dirty="0"/>
              <a:t>Image: Samantha Disbray (collector), Jennifer Green (illustrator), Samantha Disbray (depositor), 2022. JPEG. AILIB-BODY_016-00.jpg at </a:t>
            </a:r>
            <a:r>
              <a:rPr lang="en-AU" sz="1050" dirty="0" err="1"/>
              <a:t>catalog.paradisec.org.au</a:t>
            </a:r>
            <a:r>
              <a:rPr lang="en-AU" sz="1050" dirty="0"/>
              <a:t>. https://</a:t>
            </a:r>
            <a:r>
              <a:rPr lang="en-AU" sz="1050" dirty="0" err="1"/>
              <a:t>dx.doi.org</a:t>
            </a:r>
            <a:r>
              <a:rPr lang="en-AU" sz="1050" dirty="0"/>
              <a:t>/10.26278/KNV7-B751</a:t>
            </a:r>
            <a:endParaRPr lang="en-US" sz="1050" dirty="0"/>
          </a:p>
        </p:txBody>
      </p:sp>
    </p:spTree>
    <p:extLst>
      <p:ext uri="{BB962C8B-B14F-4D97-AF65-F5344CB8AC3E}">
        <p14:creationId xmlns:p14="http://schemas.microsoft.com/office/powerpoint/2010/main" val="154858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7414F8-870B-A25D-5928-0AEF175DE4E1}"/>
              </a:ext>
            </a:extLst>
          </p:cNvPr>
          <p:cNvSpPr>
            <a:spLocks noGrp="1"/>
          </p:cNvSpPr>
          <p:nvPr>
            <p:ph type="title"/>
          </p:nvPr>
        </p:nvSpPr>
        <p:spPr>
          <a:xfrm>
            <a:off x="6972447" y="1387043"/>
            <a:ext cx="4689246" cy="872254"/>
          </a:xfrm>
        </p:spPr>
        <p:txBody>
          <a:bodyPr>
            <a:noAutofit/>
          </a:bodyPr>
          <a:lstStyle/>
          <a:p>
            <a:pPr algn="ctr"/>
            <a:r>
              <a:rPr lang="en-AU" sz="3200" dirty="0"/>
              <a:t>ma</a:t>
            </a:r>
            <a:r>
              <a:rPr lang="en-AU" sz="3200" dirty="0">
                <a:solidFill>
                  <a:schemeClr val="accent2">
                    <a:lumMod val="75000"/>
                  </a:schemeClr>
                </a:solidFill>
              </a:rPr>
              <a:t>n</a:t>
            </a:r>
            <a:r>
              <a:rPr lang="en-AU" sz="3200" dirty="0"/>
              <a:t>i  /'ma</a:t>
            </a:r>
            <a:r>
              <a:rPr lang="en-AU" sz="3200" dirty="0">
                <a:solidFill>
                  <a:schemeClr val="accent2">
                    <a:lumMod val="75000"/>
                  </a:schemeClr>
                </a:solidFill>
              </a:rPr>
              <a:t>n</a:t>
            </a:r>
            <a:r>
              <a:rPr lang="en-AU" sz="3200" dirty="0"/>
              <a:t>i/</a:t>
            </a:r>
            <a:br>
              <a:rPr lang="en-AU" sz="3200" dirty="0"/>
            </a:br>
            <a:r>
              <a:rPr lang="en-AU" sz="3200" dirty="0"/>
              <a:t>'get'</a:t>
            </a:r>
            <a:endParaRPr lang="en-US" sz="3200" dirty="0"/>
          </a:p>
        </p:txBody>
      </p:sp>
      <p:sp>
        <p:nvSpPr>
          <p:cNvPr id="9" name="TextBox 8">
            <a:extLst>
              <a:ext uri="{FF2B5EF4-FFF2-40B4-BE49-F238E27FC236}">
                <a16:creationId xmlns:a16="http://schemas.microsoft.com/office/drawing/2014/main" id="{59118F24-E96D-EA9C-3C8A-9EC712926EC1}"/>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9" name="Rounded Rectangle 18">
            <a:extLst>
              <a:ext uri="{FF2B5EF4-FFF2-40B4-BE49-F238E27FC236}">
                <a16:creationId xmlns:a16="http://schemas.microsoft.com/office/drawing/2014/main" id="{A8D389F2-EC31-288A-8980-258103B2385D}"/>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7F24790-3621-FD7C-B9FC-F54E0B3A4C49}"/>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pic>
        <p:nvPicPr>
          <p:cNvPr id="3" name="Picture 2">
            <a:extLst>
              <a:ext uri="{FF2B5EF4-FFF2-40B4-BE49-F238E27FC236}">
                <a16:creationId xmlns:a16="http://schemas.microsoft.com/office/drawing/2014/main" id="{13AC3623-A2DF-3576-CF23-72F1F3359DE0}"/>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8518315" y="4093453"/>
            <a:ext cx="1776731" cy="1790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ounded Rectangle 5">
            <a:extLst>
              <a:ext uri="{FF2B5EF4-FFF2-40B4-BE49-F238E27FC236}">
                <a16:creationId xmlns:a16="http://schemas.microsoft.com/office/drawing/2014/main" id="{E3EFEE10-18F6-83E4-AB9B-8430F6EF5AD4}"/>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E156158-5F1F-FE10-9B5C-A0F3BA966FE7}"/>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pic>
        <p:nvPicPr>
          <p:cNvPr id="14" name="Picture 2">
            <a:extLst>
              <a:ext uri="{FF2B5EF4-FFF2-40B4-BE49-F238E27FC236}">
                <a16:creationId xmlns:a16="http://schemas.microsoft.com/office/drawing/2014/main" id="{BDFC12F6-E41F-7E1A-ADD5-B8EB26F0FE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66BAC73-4777-E80E-925F-09A13CAE16D3}"/>
              </a:ext>
            </a:extLst>
          </p:cNvPr>
          <p:cNvSpPr txBox="1"/>
          <p:nvPr/>
        </p:nvSpPr>
        <p:spPr>
          <a:xfrm>
            <a:off x="1842375" y="2792641"/>
            <a:ext cx="863248"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/n/</a:t>
            </a:r>
          </a:p>
        </p:txBody>
      </p:sp>
      <p:sp>
        <p:nvSpPr>
          <p:cNvPr id="2" name="TextBox 1">
            <a:extLst>
              <a:ext uri="{FF2B5EF4-FFF2-40B4-BE49-F238E27FC236}">
                <a16:creationId xmlns:a16="http://schemas.microsoft.com/office/drawing/2014/main" id="{F9FBD914-E97D-7BD1-9EF5-A41BEA7C0E06}"/>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90% accuracy by age 24 months</a:t>
            </a:r>
          </a:p>
        </p:txBody>
      </p:sp>
      <p:pic>
        <p:nvPicPr>
          <p:cNvPr id="8" name="Wrlp_get_mani.mp3">
            <a:hlinkClick r:id="" action="ppaction://media"/>
            <a:extLst>
              <a:ext uri="{FF2B5EF4-FFF2-40B4-BE49-F238E27FC236}">
                <a16:creationId xmlns:a16="http://schemas.microsoft.com/office/drawing/2014/main" id="{76BA404B-C8A3-B693-DBAC-39FA147EF93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33716" y="2666417"/>
            <a:ext cx="812800" cy="812800"/>
          </a:xfrm>
          <a:prstGeom prst="rect">
            <a:avLst/>
          </a:prstGeom>
        </p:spPr>
      </p:pic>
      <p:sp>
        <p:nvSpPr>
          <p:cNvPr id="11" name="TextBox 10">
            <a:extLst>
              <a:ext uri="{FF2B5EF4-FFF2-40B4-BE49-F238E27FC236}">
                <a16:creationId xmlns:a16="http://schemas.microsoft.com/office/drawing/2014/main" id="{C33A0142-7224-88C8-4E1B-07BDBB7CEBF0}"/>
              </a:ext>
            </a:extLst>
          </p:cNvPr>
          <p:cNvSpPr txBox="1"/>
          <p:nvPr/>
        </p:nvSpPr>
        <p:spPr>
          <a:xfrm>
            <a:off x="3878320" y="1334817"/>
            <a:ext cx="3133246" cy="1200329"/>
          </a:xfrm>
          <a:prstGeom prst="rect">
            <a:avLst/>
          </a:prstGeom>
          <a:noFill/>
        </p:spPr>
        <p:txBody>
          <a:bodyPr wrap="square" rtlCol="0">
            <a:spAutoFit/>
          </a:bodyPr>
          <a:lstStyle/>
          <a:p>
            <a:pPr algn="ctr"/>
            <a:r>
              <a:rPr lang="en-AU" sz="2400" dirty="0"/>
              <a:t>This phoneme doesn’t occur at the beginning of words.</a:t>
            </a:r>
          </a:p>
        </p:txBody>
      </p:sp>
    </p:spTree>
    <p:extLst>
      <p:ext uri="{BB962C8B-B14F-4D97-AF65-F5344CB8AC3E}">
        <p14:creationId xmlns:p14="http://schemas.microsoft.com/office/powerpoint/2010/main" val="153046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95C25-2C52-EF4A-477D-0CB5D64DBE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8DA702-7B2E-4AA0-BEDF-395B2642BDEC}"/>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la</a:t>
            </a:r>
            <a:r>
              <a:rPr lang="en-AU" sz="2800" dirty="0" err="1">
                <a:solidFill>
                  <a:schemeClr val="accent2">
                    <a:lumMod val="75000"/>
                  </a:schemeClr>
                </a:solidFill>
                <a:latin typeface="+mn-lt"/>
              </a:rPr>
              <a:t>w</a:t>
            </a:r>
            <a:r>
              <a:rPr lang="en-AU" sz="2800" dirty="0" err="1">
                <a:latin typeface="+mn-lt"/>
              </a:rPr>
              <a:t>a</a:t>
            </a:r>
            <a:r>
              <a:rPr lang="en-AU" sz="2800" dirty="0">
                <a:latin typeface="+mn-lt"/>
              </a:rPr>
              <a:t>  /'</a:t>
            </a:r>
            <a:r>
              <a:rPr lang="en-AU" sz="2800" dirty="0" err="1">
                <a:latin typeface="+mn-lt"/>
              </a:rPr>
              <a:t>la</a:t>
            </a:r>
            <a:r>
              <a:rPr lang="en-AU" sz="2800" dirty="0" err="1">
                <a:solidFill>
                  <a:schemeClr val="accent2">
                    <a:lumMod val="75000"/>
                  </a:schemeClr>
                </a:solidFill>
                <a:latin typeface="+mn-lt"/>
              </a:rPr>
              <a:t>w</a:t>
            </a:r>
            <a:r>
              <a:rPr lang="en-AU" sz="2800" dirty="0" err="1">
                <a:latin typeface="+mn-lt"/>
              </a:rPr>
              <a:t>a</a:t>
            </a:r>
            <a:r>
              <a:rPr lang="en-AU" sz="2800" dirty="0">
                <a:latin typeface="+mn-lt"/>
              </a:rPr>
              <a:t>/</a:t>
            </a:r>
            <a:br>
              <a:rPr lang="en-AU" sz="2800" dirty="0">
                <a:latin typeface="+mn-lt"/>
              </a:rPr>
            </a:br>
            <a:r>
              <a:rPr lang="en-AU" sz="2800" dirty="0">
                <a:latin typeface="+mn-lt"/>
              </a:rPr>
              <a:t>'no'</a:t>
            </a:r>
            <a:endParaRPr lang="en-US" sz="2800" dirty="0">
              <a:latin typeface="+mn-lt"/>
            </a:endParaRPr>
          </a:p>
        </p:txBody>
      </p:sp>
      <p:sp>
        <p:nvSpPr>
          <p:cNvPr id="7" name="Title 3">
            <a:extLst>
              <a:ext uri="{FF2B5EF4-FFF2-40B4-BE49-F238E27FC236}">
                <a16:creationId xmlns:a16="http://schemas.microsoft.com/office/drawing/2014/main" id="{45D0C883-88B0-EBEC-873E-3F3FFB99AC08}"/>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7F5BF1AE-0B31-5ED4-C92E-4B4E8C516F09}"/>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80820520-2FDB-33C8-1D1B-BEF26ADBCE95}"/>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016EF8CA-C576-A577-9394-FBD4AA4BAF4C}"/>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9BCEED1-1E41-F0EA-3F5F-A5FEE47E2156}"/>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818BB264-F54A-7A0F-1C00-ED6D5F457D01}"/>
              </a:ext>
            </a:extLst>
          </p:cNvPr>
          <p:cNvSpPr/>
          <p:nvPr/>
        </p:nvSpPr>
        <p:spPr>
          <a:xfrm>
            <a:off x="4100198" y="1324408"/>
            <a:ext cx="2710505" cy="1114097"/>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42DCE481-DA0E-3824-BF48-FB28439092B1}"/>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6C48DA5-CFF2-28D4-6E19-BDB743AF0595}"/>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83DDF22C-6369-64FE-3081-73030AD68D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540E5CC-4110-98E0-02A6-5149B8AF27E6}"/>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a:solidFill>
                  <a:srgbClr val="C00000"/>
                </a:solidFill>
              </a:rPr>
              <a:t>w</a:t>
            </a:r>
            <a:r>
              <a:rPr lang="en-US" sz="4000" dirty="0">
                <a:solidFill>
                  <a:srgbClr val="C00000"/>
                </a:solidFill>
              </a:rPr>
              <a:t>/</a:t>
            </a:r>
          </a:p>
        </p:txBody>
      </p:sp>
      <p:sp>
        <p:nvSpPr>
          <p:cNvPr id="6" name="TextBox 5">
            <a:extLst>
              <a:ext uri="{FF2B5EF4-FFF2-40B4-BE49-F238E27FC236}">
                <a16:creationId xmlns:a16="http://schemas.microsoft.com/office/drawing/2014/main" id="{CEE8ADE4-C424-1C77-91B7-3B79CA90278A}"/>
              </a:ext>
            </a:extLst>
          </p:cNvPr>
          <p:cNvSpPr txBox="1"/>
          <p:nvPr/>
        </p:nvSpPr>
        <p:spPr>
          <a:xfrm>
            <a:off x="790034" y="4634607"/>
            <a:ext cx="2836033" cy="923330"/>
          </a:xfrm>
          <a:prstGeom prst="rect">
            <a:avLst/>
          </a:prstGeom>
          <a:noFill/>
        </p:spPr>
        <p:txBody>
          <a:bodyPr wrap="square" rtlCol="0">
            <a:spAutoFit/>
          </a:bodyPr>
          <a:lstStyle/>
          <a:p>
            <a:pPr algn="ctr"/>
            <a:r>
              <a:rPr lang="en-US" dirty="0"/>
              <a:t>Acquired at 75% accuracy by age 24 months;</a:t>
            </a:r>
          </a:p>
          <a:p>
            <a:pPr algn="ctr"/>
            <a:r>
              <a:rPr lang="en-US" dirty="0"/>
              <a:t>90% by 36-48 months</a:t>
            </a:r>
          </a:p>
        </p:txBody>
      </p:sp>
      <p:sp>
        <p:nvSpPr>
          <p:cNvPr id="8" name="TextBox 7">
            <a:extLst>
              <a:ext uri="{FF2B5EF4-FFF2-40B4-BE49-F238E27FC236}">
                <a16:creationId xmlns:a16="http://schemas.microsoft.com/office/drawing/2014/main" id="{3A754392-1FF4-D711-6019-2EF17930D3B5}"/>
              </a:ext>
            </a:extLst>
          </p:cNvPr>
          <p:cNvSpPr txBox="1"/>
          <p:nvPr/>
        </p:nvSpPr>
        <p:spPr>
          <a:xfrm>
            <a:off x="4151588" y="1387367"/>
            <a:ext cx="2596055" cy="954107"/>
          </a:xfrm>
          <a:prstGeom prst="rect">
            <a:avLst/>
          </a:prstGeom>
          <a:noFill/>
        </p:spPr>
        <p:txBody>
          <a:bodyPr wrap="square" rtlCol="0">
            <a:spAutoFit/>
          </a:bodyPr>
          <a:lstStyle/>
          <a:p>
            <a:pPr algn="ctr"/>
            <a:r>
              <a:rPr lang="en-AU" sz="2800" dirty="0" err="1">
                <a:solidFill>
                  <a:schemeClr val="accent2">
                    <a:lumMod val="75000"/>
                  </a:schemeClr>
                </a:solidFill>
              </a:rPr>
              <a:t>w</a:t>
            </a:r>
            <a:r>
              <a:rPr lang="en-AU" sz="2800" dirty="0" err="1"/>
              <a:t>anta</a:t>
            </a:r>
            <a:r>
              <a:rPr lang="en-AU" sz="2800" dirty="0"/>
              <a:t>  /'</a:t>
            </a:r>
            <a:r>
              <a:rPr lang="en-AU" sz="2800" dirty="0" err="1">
                <a:solidFill>
                  <a:schemeClr val="accent2">
                    <a:lumMod val="75000"/>
                  </a:schemeClr>
                </a:solidFill>
              </a:rPr>
              <a:t>w</a:t>
            </a:r>
            <a:r>
              <a:rPr lang="en-AU" sz="2800" dirty="0" err="1"/>
              <a:t>anta</a:t>
            </a:r>
            <a:r>
              <a:rPr lang="en-AU" sz="2800" dirty="0"/>
              <a:t>/</a:t>
            </a:r>
          </a:p>
          <a:p>
            <a:pPr algn="ctr"/>
            <a:r>
              <a:rPr lang="en-AU" sz="2800" dirty="0"/>
              <a:t>sun</a:t>
            </a:r>
          </a:p>
        </p:txBody>
      </p:sp>
      <p:pic>
        <p:nvPicPr>
          <p:cNvPr id="5" name="Wrlp_2_70_sun_wanta.mp3">
            <a:hlinkClick r:id="" action="ppaction://media"/>
            <a:extLst>
              <a:ext uri="{FF2B5EF4-FFF2-40B4-BE49-F238E27FC236}">
                <a16:creationId xmlns:a16="http://schemas.microsoft.com/office/drawing/2014/main" id="{68104E45-A67E-0AE9-922C-5D7A118A033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932549" y="2666417"/>
            <a:ext cx="812800" cy="812800"/>
          </a:xfrm>
          <a:prstGeom prst="rect">
            <a:avLst/>
          </a:prstGeom>
        </p:spPr>
      </p:pic>
      <p:pic>
        <p:nvPicPr>
          <p:cNvPr id="11" name="Wrlp_nothing_lawa.mp3">
            <a:hlinkClick r:id="" action="ppaction://media"/>
            <a:extLst>
              <a:ext uri="{FF2B5EF4-FFF2-40B4-BE49-F238E27FC236}">
                <a16:creationId xmlns:a16="http://schemas.microsoft.com/office/drawing/2014/main" id="{B45435AF-00A8-03E7-B151-AF3D0BF542F1}"/>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000281" y="2620401"/>
            <a:ext cx="812800" cy="812800"/>
          </a:xfrm>
          <a:prstGeom prst="rect">
            <a:avLst/>
          </a:prstGeom>
        </p:spPr>
      </p:pic>
      <p:pic>
        <p:nvPicPr>
          <p:cNvPr id="15" name="Picture 14" descr="A person with his hands on his head&#10;&#10;AI-generated content may be incorrect.">
            <a:extLst>
              <a:ext uri="{FF2B5EF4-FFF2-40B4-BE49-F238E27FC236}">
                <a16:creationId xmlns:a16="http://schemas.microsoft.com/office/drawing/2014/main" id="{6FAB7A03-79AF-8F45-6120-97F70C498ACB}"/>
              </a:ext>
            </a:extLst>
          </p:cNvPr>
          <p:cNvPicPr>
            <a:picLocks noChangeAspect="1"/>
          </p:cNvPicPr>
          <p:nvPr/>
        </p:nvPicPr>
        <p:blipFill>
          <a:blip r:embed="rId8"/>
          <a:stretch>
            <a:fillRect/>
          </a:stretch>
        </p:blipFill>
        <p:spPr>
          <a:xfrm>
            <a:off x="4707109" y="3941996"/>
            <a:ext cx="1327503" cy="13852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A cartoon of a person pointing&#10;&#10;AI-generated content may be incorrect.">
            <a:extLst>
              <a:ext uri="{FF2B5EF4-FFF2-40B4-BE49-F238E27FC236}">
                <a16:creationId xmlns:a16="http://schemas.microsoft.com/office/drawing/2014/main" id="{7B673052-0C35-33CC-8565-FCDF63D34539}"/>
              </a:ext>
            </a:extLst>
          </p:cNvPr>
          <p:cNvPicPr>
            <a:picLocks noChangeAspect="1"/>
          </p:cNvPicPr>
          <p:nvPr/>
        </p:nvPicPr>
        <p:blipFill>
          <a:blip r:embed="rId9"/>
          <a:stretch>
            <a:fillRect/>
          </a:stretch>
        </p:blipFill>
        <p:spPr>
          <a:xfrm>
            <a:off x="8919542" y="3812853"/>
            <a:ext cx="974277" cy="17430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2DE81692-87D2-0B05-39A1-FCCF022A08F0}"/>
              </a:ext>
            </a:extLst>
          </p:cNvPr>
          <p:cNvSpPr txBox="1"/>
          <p:nvPr/>
        </p:nvSpPr>
        <p:spPr>
          <a:xfrm>
            <a:off x="4100198" y="5622123"/>
            <a:ext cx="2780570" cy="1061829"/>
          </a:xfrm>
          <a:prstGeom prst="rect">
            <a:avLst/>
          </a:prstGeom>
          <a:noFill/>
        </p:spPr>
        <p:txBody>
          <a:bodyPr wrap="square" rtlCol="0">
            <a:spAutoFit/>
          </a:bodyPr>
          <a:lstStyle/>
          <a:p>
            <a:r>
              <a:rPr lang="en-AU" sz="1050" dirty="0"/>
              <a:t>Image: Samantha Disbray (collector), Christine </a:t>
            </a:r>
            <a:r>
              <a:rPr lang="en-AU" sz="1050" dirty="0" err="1"/>
              <a:t>Bruderlin</a:t>
            </a:r>
            <a:r>
              <a:rPr lang="en-AU" sz="1050" dirty="0"/>
              <a:t> (illustrator), Samantha Disbray (depositor), 2022. JPEG. AILIB-NATURE_047-00.jpg at </a:t>
            </a:r>
            <a:r>
              <a:rPr lang="en-AU" sz="1050" dirty="0" err="1"/>
              <a:t>catalog.paradisec.org.au</a:t>
            </a:r>
            <a:r>
              <a:rPr lang="en-AU" sz="1050" dirty="0"/>
              <a:t>. https://</a:t>
            </a:r>
            <a:r>
              <a:rPr lang="en-AU" sz="1050" dirty="0" err="1"/>
              <a:t>dx.doi.org</a:t>
            </a:r>
            <a:r>
              <a:rPr lang="en-AU" sz="1050" dirty="0"/>
              <a:t>/10.26278/S00X-H708</a:t>
            </a:r>
            <a:endParaRPr lang="en-US" sz="1050" dirty="0"/>
          </a:p>
        </p:txBody>
      </p:sp>
    </p:spTree>
    <p:extLst>
      <p:ext uri="{BB962C8B-B14F-4D97-AF65-F5344CB8AC3E}">
        <p14:creationId xmlns:p14="http://schemas.microsoft.com/office/powerpoint/2010/main" val="409949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7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F4B82-BB65-DDD2-64AF-31DBB2E2C770}"/>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BAF99D50-559D-E139-2B74-22E2586B4168}"/>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1C29978F-1C56-DAE5-F5D3-EECCD989C726}"/>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F8721B24-8613-6244-9957-F756D6CAA5FE}"/>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5E08D652-FF5C-F4FD-841B-8D6D70BD5632}"/>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287D36B-AA66-6F4C-F2D3-8A654822D267}"/>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5B5CD551-F5D2-2689-CD97-B1AC85B4AD47}"/>
              </a:ext>
            </a:extLst>
          </p:cNvPr>
          <p:cNvSpPr/>
          <p:nvPr/>
        </p:nvSpPr>
        <p:spPr>
          <a:xfrm>
            <a:off x="4141076" y="1324408"/>
            <a:ext cx="2669627"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273AD47-BAE5-FBB2-6A89-9DCF59481425}"/>
              </a:ext>
            </a:extLst>
          </p:cNvPr>
          <p:cNvSpPr txBox="1"/>
          <p:nvPr/>
        </p:nvSpPr>
        <p:spPr>
          <a:xfrm>
            <a:off x="4261943" y="1420039"/>
            <a:ext cx="2427890" cy="954107"/>
          </a:xfrm>
          <a:prstGeom prst="rect">
            <a:avLst/>
          </a:prstGeom>
          <a:noFill/>
        </p:spPr>
        <p:txBody>
          <a:bodyPr wrap="square" rtlCol="0">
            <a:spAutoFit/>
          </a:bodyPr>
          <a:lstStyle/>
          <a:p>
            <a:pPr algn="ctr"/>
            <a:r>
              <a:rPr lang="en-AU" sz="2800" dirty="0">
                <a:solidFill>
                  <a:schemeClr val="accent2">
                    <a:lumMod val="75000"/>
                  </a:schemeClr>
                </a:solidFill>
              </a:rPr>
              <a:t>k</a:t>
            </a:r>
            <a:r>
              <a:rPr lang="en-AU" sz="2800" dirty="0"/>
              <a:t>ata  /'</a:t>
            </a:r>
            <a:r>
              <a:rPr lang="en-AU" sz="2800" dirty="0">
                <a:solidFill>
                  <a:schemeClr val="accent2">
                    <a:lumMod val="75000"/>
                  </a:schemeClr>
                </a:solidFill>
              </a:rPr>
              <a:t>k</a:t>
            </a:r>
            <a:r>
              <a:rPr lang="en-AU" sz="2800" dirty="0"/>
              <a:t>ata/</a:t>
            </a:r>
          </a:p>
          <a:p>
            <a:pPr algn="ctr"/>
            <a:r>
              <a:rPr lang="en-AU" sz="2800" dirty="0"/>
              <a:t>'head'</a:t>
            </a:r>
          </a:p>
        </p:txBody>
      </p:sp>
      <p:sp>
        <p:nvSpPr>
          <p:cNvPr id="10" name="Oval 9">
            <a:extLst>
              <a:ext uri="{FF2B5EF4-FFF2-40B4-BE49-F238E27FC236}">
                <a16:creationId xmlns:a16="http://schemas.microsoft.com/office/drawing/2014/main" id="{CC6002C0-D522-B306-5744-F593B5D83E34}"/>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40D0F3F5-6195-B669-A1C5-BA56B14F5B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D2193D0-C5F1-C4E1-DA0D-F7668DCC4C03}"/>
              </a:ext>
            </a:extLst>
          </p:cNvPr>
          <p:cNvSpPr txBox="1"/>
          <p:nvPr/>
        </p:nvSpPr>
        <p:spPr>
          <a:xfrm>
            <a:off x="1917531" y="2792642"/>
            <a:ext cx="813144"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/k/</a:t>
            </a:r>
          </a:p>
        </p:txBody>
      </p:sp>
      <p:sp>
        <p:nvSpPr>
          <p:cNvPr id="6" name="TextBox 5">
            <a:extLst>
              <a:ext uri="{FF2B5EF4-FFF2-40B4-BE49-F238E27FC236}">
                <a16:creationId xmlns:a16="http://schemas.microsoft.com/office/drawing/2014/main" id="{54D90417-753D-C90E-9DAA-6CBDB44421A9}"/>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75% accuracy by age 24 months</a:t>
            </a:r>
          </a:p>
        </p:txBody>
      </p:sp>
      <p:pic>
        <p:nvPicPr>
          <p:cNvPr id="8" name="Wrlp_head_kata.mp3">
            <a:hlinkClick r:id="" action="ppaction://media"/>
            <a:extLst>
              <a:ext uri="{FF2B5EF4-FFF2-40B4-BE49-F238E27FC236}">
                <a16:creationId xmlns:a16="http://schemas.microsoft.com/office/drawing/2014/main" id="{A71F789E-DFD1-3991-4277-FE990CB85F2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964461" y="2616200"/>
            <a:ext cx="812800" cy="812800"/>
          </a:xfrm>
          <a:prstGeom prst="rect">
            <a:avLst/>
          </a:prstGeom>
        </p:spPr>
      </p:pic>
      <p:pic>
        <p:nvPicPr>
          <p:cNvPr id="15" name="Picture 14" descr="A cartoon of a child with a mustache&#10;&#10;AI-generated content may be incorrect.">
            <a:extLst>
              <a:ext uri="{FF2B5EF4-FFF2-40B4-BE49-F238E27FC236}">
                <a16:creationId xmlns:a16="http://schemas.microsoft.com/office/drawing/2014/main" id="{0AE804BC-CB5A-CDF6-D21B-C034C5B4C5CA}"/>
              </a:ext>
            </a:extLst>
          </p:cNvPr>
          <p:cNvPicPr>
            <a:picLocks noChangeAspect="1"/>
          </p:cNvPicPr>
          <p:nvPr/>
        </p:nvPicPr>
        <p:blipFill>
          <a:blip r:embed="rId8"/>
          <a:srcRect l="20689" t="4808" r="20891" b="257"/>
          <a:stretch>
            <a:fillRect/>
          </a:stretch>
        </p:blipFill>
        <p:spPr>
          <a:xfrm>
            <a:off x="4607350" y="4010816"/>
            <a:ext cx="1488650" cy="1360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AEC8E1D1-40B7-3023-8A7A-AFF920D95311}"/>
              </a:ext>
            </a:extLst>
          </p:cNvPr>
          <p:cNvSpPr txBox="1"/>
          <p:nvPr/>
        </p:nvSpPr>
        <p:spPr>
          <a:xfrm>
            <a:off x="307041" y="5735305"/>
            <a:ext cx="11513898" cy="923330"/>
          </a:xfrm>
          <a:prstGeom prst="rect">
            <a:avLst/>
          </a:prstGeom>
          <a:noFill/>
        </p:spPr>
        <p:txBody>
          <a:bodyPr wrap="square" rtlCol="0">
            <a:spAutoFit/>
          </a:bodyPr>
          <a:lstStyle/>
          <a:p>
            <a:r>
              <a:rPr lang="en-US" dirty="0"/>
              <a:t>Note: There is no voicing distinction in stop phonemes in Warlpiri, i.e. no distinction in Warlpiri between the sounds represented by the letters ‘k’ and ‘g’ in English. The sound is  between the English sounds written with ‘k’ and ‘g’.  Warlpiri ‘k’ might sound more like an English ‘g’ to English-only speakers in some words. </a:t>
            </a:r>
          </a:p>
        </p:txBody>
      </p:sp>
      <p:sp>
        <p:nvSpPr>
          <p:cNvPr id="21" name="Rounded Rectangle 20">
            <a:extLst>
              <a:ext uri="{FF2B5EF4-FFF2-40B4-BE49-F238E27FC236}">
                <a16:creationId xmlns:a16="http://schemas.microsoft.com/office/drawing/2014/main" id="{415A2ABD-7148-BBC1-BFE5-521230E363E7}"/>
              </a:ext>
            </a:extLst>
          </p:cNvPr>
          <p:cNvSpPr/>
          <p:nvPr/>
        </p:nvSpPr>
        <p:spPr>
          <a:xfrm>
            <a:off x="7840718" y="1260773"/>
            <a:ext cx="3094127" cy="1183163"/>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EC51B4E5-B7C2-BF42-93F2-BD634AD417AC}"/>
              </a:ext>
            </a:extLst>
          </p:cNvPr>
          <p:cNvSpPr txBox="1"/>
          <p:nvPr/>
        </p:nvSpPr>
        <p:spPr>
          <a:xfrm>
            <a:off x="7840718" y="1394956"/>
            <a:ext cx="3094127" cy="954107"/>
          </a:xfrm>
          <a:prstGeom prst="rect">
            <a:avLst/>
          </a:prstGeom>
          <a:noFill/>
        </p:spPr>
        <p:txBody>
          <a:bodyPr wrap="square" rtlCol="0">
            <a:spAutoFit/>
          </a:bodyPr>
          <a:lstStyle/>
          <a:p>
            <a:pPr algn="ctr"/>
            <a:r>
              <a:rPr lang="en-AU" sz="2800" dirty="0" err="1"/>
              <a:t>rda</a:t>
            </a:r>
            <a:r>
              <a:rPr lang="en-AU" sz="2800" dirty="0" err="1">
                <a:solidFill>
                  <a:schemeClr val="accent2">
                    <a:lumMod val="75000"/>
                  </a:schemeClr>
                </a:solidFill>
              </a:rPr>
              <a:t>k</a:t>
            </a:r>
            <a:r>
              <a:rPr lang="en-AU" sz="2800" dirty="0" err="1"/>
              <a:t>a</a:t>
            </a:r>
            <a:r>
              <a:rPr lang="en-AU" sz="2800" dirty="0"/>
              <a:t>  /'</a:t>
            </a:r>
            <a:r>
              <a:rPr lang="en-AU" sz="2800" dirty="0" err="1"/>
              <a:t>ɽa</a:t>
            </a:r>
            <a:r>
              <a:rPr lang="en-AU" sz="2800" dirty="0" err="1">
                <a:solidFill>
                  <a:schemeClr val="accent2">
                    <a:lumMod val="75000"/>
                  </a:schemeClr>
                </a:solidFill>
              </a:rPr>
              <a:t>k</a:t>
            </a:r>
            <a:r>
              <a:rPr lang="en-AU" sz="2800" dirty="0" err="1"/>
              <a:t>a</a:t>
            </a:r>
            <a:r>
              <a:rPr lang="en-AU" sz="2800" dirty="0"/>
              <a:t>/</a:t>
            </a:r>
          </a:p>
          <a:p>
            <a:pPr algn="ctr"/>
            <a:r>
              <a:rPr lang="en-AU" sz="2800" dirty="0"/>
              <a:t>'hand'</a:t>
            </a:r>
          </a:p>
        </p:txBody>
      </p:sp>
      <p:pic>
        <p:nvPicPr>
          <p:cNvPr id="24" name="Wrlp_2_27_hand_rdaka.mp3">
            <a:hlinkClick r:id="" action="ppaction://media"/>
            <a:extLst>
              <a:ext uri="{FF2B5EF4-FFF2-40B4-BE49-F238E27FC236}">
                <a16:creationId xmlns:a16="http://schemas.microsoft.com/office/drawing/2014/main" id="{7722B1A4-87F6-9703-A1C2-61F970E8DC29}"/>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000281" y="2612653"/>
            <a:ext cx="812800" cy="812800"/>
          </a:xfrm>
          <a:prstGeom prst="rect">
            <a:avLst/>
          </a:prstGeom>
        </p:spPr>
      </p:pic>
      <p:pic>
        <p:nvPicPr>
          <p:cNvPr id="25" name="Picture 24" descr="A black background with a black square&#10;&#10;AI-generated content may be incorrect.">
            <a:extLst>
              <a:ext uri="{FF2B5EF4-FFF2-40B4-BE49-F238E27FC236}">
                <a16:creationId xmlns:a16="http://schemas.microsoft.com/office/drawing/2014/main" id="{954B50AA-530F-C9D5-1FD0-3D0F32B78C92}"/>
              </a:ext>
            </a:extLst>
          </p:cNvPr>
          <p:cNvPicPr>
            <a:picLocks noChangeAspect="1"/>
          </p:cNvPicPr>
          <p:nvPr/>
        </p:nvPicPr>
        <p:blipFill>
          <a:blip r:embed="rId9"/>
          <a:stretch>
            <a:fillRect/>
          </a:stretch>
        </p:blipFill>
        <p:spPr>
          <a:xfrm>
            <a:off x="8927865" y="3965154"/>
            <a:ext cx="984775" cy="13389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6853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377"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audio>
              <p:cMediaNode vol="80000">
                <p:cTn id="12" fill="hold"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8EA22-5B95-2227-91A2-1B2199149E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7BE66AF-794B-A971-EEDC-0FC32FFB46B9}"/>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nga</a:t>
            </a:r>
            <a:r>
              <a:rPr lang="en-AU" sz="2800" dirty="0" err="1">
                <a:solidFill>
                  <a:schemeClr val="accent2">
                    <a:lumMod val="75000"/>
                  </a:schemeClr>
                </a:solidFill>
                <a:latin typeface="+mn-lt"/>
              </a:rPr>
              <a:t>p</a:t>
            </a:r>
            <a:r>
              <a:rPr lang="en-AU" sz="2800" dirty="0" err="1">
                <a:latin typeface="+mn-lt"/>
              </a:rPr>
              <a:t>a</a:t>
            </a:r>
            <a:r>
              <a:rPr lang="en-AU" sz="2800" dirty="0">
                <a:latin typeface="+mn-lt"/>
              </a:rPr>
              <a:t> /'</a:t>
            </a:r>
            <a:r>
              <a:rPr lang="en-AU" sz="2800" dirty="0" err="1">
                <a:latin typeface="+mn-lt"/>
              </a:rPr>
              <a:t>ŋa</a:t>
            </a:r>
            <a:r>
              <a:rPr lang="en-AU" sz="2800" dirty="0" err="1">
                <a:solidFill>
                  <a:schemeClr val="accent2">
                    <a:lumMod val="75000"/>
                  </a:schemeClr>
                </a:solidFill>
                <a:latin typeface="+mn-lt"/>
              </a:rPr>
              <a:t>p</a:t>
            </a:r>
            <a:r>
              <a:rPr lang="en-AU" sz="2800" dirty="0" err="1">
                <a:latin typeface="+mn-lt"/>
              </a:rPr>
              <a:t>a</a:t>
            </a:r>
            <a:r>
              <a:rPr lang="en-AU" sz="2800" dirty="0">
                <a:latin typeface="+mn-lt"/>
              </a:rPr>
              <a:t>/</a:t>
            </a:r>
            <a:br>
              <a:rPr lang="en-AU" sz="2800" dirty="0">
                <a:latin typeface="+mn-lt"/>
              </a:rPr>
            </a:br>
            <a:r>
              <a:rPr lang="en-AU" sz="2800" dirty="0">
                <a:latin typeface="+mn-lt"/>
              </a:rPr>
              <a:t>'water'</a:t>
            </a:r>
            <a:endParaRPr lang="en-US" sz="2800" dirty="0">
              <a:latin typeface="+mn-lt"/>
            </a:endParaRPr>
          </a:p>
        </p:txBody>
      </p:sp>
      <p:sp>
        <p:nvSpPr>
          <p:cNvPr id="7" name="Title 3">
            <a:extLst>
              <a:ext uri="{FF2B5EF4-FFF2-40B4-BE49-F238E27FC236}">
                <a16:creationId xmlns:a16="http://schemas.microsoft.com/office/drawing/2014/main" id="{AAA07CE2-8A70-B004-9B6A-3AA4723854FE}"/>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7E403FD8-2950-76D5-5429-5C268A27A120}"/>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0D13D3F1-E711-5252-9ED1-89B1D9BE7D78}"/>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4040026A-ABC2-09D2-A643-DEBFFA087315}"/>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98D6B13-2FB1-B1B6-5DA9-69654AC96097}"/>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02DB4F92-E5AF-8319-E64A-A0934F358002}"/>
              </a:ext>
            </a:extLst>
          </p:cNvPr>
          <p:cNvSpPr/>
          <p:nvPr/>
        </p:nvSpPr>
        <p:spPr>
          <a:xfrm>
            <a:off x="4100198" y="1324408"/>
            <a:ext cx="2710505" cy="1114097"/>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F89EA6BA-4DCC-6F56-F2CF-0516A719F1C8}"/>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063C32A-E2C6-D211-17A3-51C7791ABDE5}"/>
              </a:ext>
            </a:extLst>
          </p:cNvPr>
          <p:cNvSpPr txBox="1"/>
          <p:nvPr/>
        </p:nvSpPr>
        <p:spPr>
          <a:xfrm>
            <a:off x="3957144" y="1420039"/>
            <a:ext cx="3022892" cy="954107"/>
          </a:xfrm>
          <a:prstGeom prst="rect">
            <a:avLst/>
          </a:prstGeom>
          <a:noFill/>
        </p:spPr>
        <p:txBody>
          <a:bodyPr wrap="square" rtlCol="0">
            <a:spAutoFit/>
          </a:bodyPr>
          <a:lstStyle/>
          <a:p>
            <a:pPr algn="ctr"/>
            <a:r>
              <a:rPr lang="en-AU" sz="2800" dirty="0" err="1">
                <a:solidFill>
                  <a:schemeClr val="accent2">
                    <a:lumMod val="75000"/>
                  </a:schemeClr>
                </a:solidFill>
              </a:rPr>
              <a:t>p</a:t>
            </a:r>
            <a:r>
              <a:rPr lang="en-AU" sz="2800" dirty="0" err="1"/>
              <a:t>akarni</a:t>
            </a:r>
            <a:r>
              <a:rPr lang="en-AU" sz="2800" dirty="0"/>
              <a:t>  /'</a:t>
            </a:r>
            <a:r>
              <a:rPr lang="en-AU" sz="2800" dirty="0" err="1">
                <a:solidFill>
                  <a:schemeClr val="accent2">
                    <a:lumMod val="75000"/>
                  </a:schemeClr>
                </a:solidFill>
              </a:rPr>
              <a:t>p</a:t>
            </a:r>
            <a:r>
              <a:rPr lang="en-AU" sz="2800" dirty="0" err="1"/>
              <a:t>aka</a:t>
            </a:r>
            <a:r>
              <a:rPr lang="en-AU" sz="2400" dirty="0" err="1"/>
              <a:t>ɳi</a:t>
            </a:r>
            <a:r>
              <a:rPr lang="en-AU" sz="2800" dirty="0"/>
              <a:t>/</a:t>
            </a:r>
          </a:p>
          <a:p>
            <a:pPr algn="ctr"/>
            <a:r>
              <a:rPr lang="en-AU" sz="2800" dirty="0"/>
              <a:t>'hit'</a:t>
            </a:r>
          </a:p>
        </p:txBody>
      </p:sp>
      <p:sp>
        <p:nvSpPr>
          <p:cNvPr id="10" name="Oval 9">
            <a:extLst>
              <a:ext uri="{FF2B5EF4-FFF2-40B4-BE49-F238E27FC236}">
                <a16:creationId xmlns:a16="http://schemas.microsoft.com/office/drawing/2014/main" id="{5119F2B7-CFD3-8E85-EFFA-953AE46F98AC}"/>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9AB3C273-92AC-BF57-800C-F15D13ADDF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C33ED40-E83D-C349-E09D-2A72D372B96C}"/>
              </a:ext>
            </a:extLst>
          </p:cNvPr>
          <p:cNvSpPr txBox="1"/>
          <p:nvPr/>
        </p:nvSpPr>
        <p:spPr>
          <a:xfrm>
            <a:off x="1917531" y="2792642"/>
            <a:ext cx="813144"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/p/</a:t>
            </a:r>
          </a:p>
        </p:txBody>
      </p:sp>
      <p:sp>
        <p:nvSpPr>
          <p:cNvPr id="6" name="TextBox 5">
            <a:extLst>
              <a:ext uri="{FF2B5EF4-FFF2-40B4-BE49-F238E27FC236}">
                <a16:creationId xmlns:a16="http://schemas.microsoft.com/office/drawing/2014/main" id="{DA4ABCB1-74B7-25EC-D1DF-A3E8A4C711C1}"/>
              </a:ext>
            </a:extLst>
          </p:cNvPr>
          <p:cNvSpPr txBox="1"/>
          <p:nvPr/>
        </p:nvSpPr>
        <p:spPr>
          <a:xfrm>
            <a:off x="790034" y="4524536"/>
            <a:ext cx="2836033" cy="1200329"/>
          </a:xfrm>
          <a:prstGeom prst="rect">
            <a:avLst/>
          </a:prstGeom>
          <a:noFill/>
        </p:spPr>
        <p:txBody>
          <a:bodyPr wrap="square" rtlCol="0">
            <a:spAutoFit/>
          </a:bodyPr>
          <a:lstStyle/>
          <a:p>
            <a:pPr algn="ctr"/>
            <a:r>
              <a:rPr lang="en-US" dirty="0"/>
              <a:t>Just under 75% accuracy at 24 months; </a:t>
            </a:r>
          </a:p>
          <a:p>
            <a:pPr algn="ctr"/>
            <a:r>
              <a:rPr lang="en-US" dirty="0"/>
              <a:t>Acquired at 90% accuracy by age 24-36 months</a:t>
            </a:r>
          </a:p>
        </p:txBody>
      </p:sp>
      <p:pic>
        <p:nvPicPr>
          <p:cNvPr id="8" name="Wrlp_hit_pakarni.mp3">
            <a:hlinkClick r:id="" action="ppaction://media"/>
            <a:extLst>
              <a:ext uri="{FF2B5EF4-FFF2-40B4-BE49-F238E27FC236}">
                <a16:creationId xmlns:a16="http://schemas.microsoft.com/office/drawing/2014/main" id="{10A74605-D1EA-A4BE-D0E7-E75B0F414F9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007085" y="2631104"/>
            <a:ext cx="812800" cy="812800"/>
          </a:xfrm>
          <a:prstGeom prst="rect">
            <a:avLst/>
          </a:prstGeom>
        </p:spPr>
      </p:pic>
      <p:pic>
        <p:nvPicPr>
          <p:cNvPr id="11" name="Wrlp_water_ngapa.mp3">
            <a:hlinkClick r:id="" action="ppaction://media"/>
            <a:extLst>
              <a:ext uri="{FF2B5EF4-FFF2-40B4-BE49-F238E27FC236}">
                <a16:creationId xmlns:a16="http://schemas.microsoft.com/office/drawing/2014/main" id="{C501862B-49E8-F7D2-49F2-412CC2F7852E}"/>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910670" y="2630618"/>
            <a:ext cx="812800" cy="812800"/>
          </a:xfrm>
          <a:prstGeom prst="rect">
            <a:avLst/>
          </a:prstGeom>
        </p:spPr>
      </p:pic>
      <p:pic>
        <p:nvPicPr>
          <p:cNvPr id="15" name="Picture 14" descr="A faucet with water coming out of it&#10;&#10;AI-generated content may be incorrect.">
            <a:extLst>
              <a:ext uri="{FF2B5EF4-FFF2-40B4-BE49-F238E27FC236}">
                <a16:creationId xmlns:a16="http://schemas.microsoft.com/office/drawing/2014/main" id="{8253E576-024A-7852-57B3-9A4FD62A89DB}"/>
              </a:ext>
            </a:extLst>
          </p:cNvPr>
          <p:cNvPicPr>
            <a:picLocks noChangeAspect="1"/>
          </p:cNvPicPr>
          <p:nvPr/>
        </p:nvPicPr>
        <p:blipFill>
          <a:blip r:embed="rId8"/>
          <a:stretch>
            <a:fillRect/>
          </a:stretch>
        </p:blipFill>
        <p:spPr>
          <a:xfrm>
            <a:off x="8910670" y="3915913"/>
            <a:ext cx="1149910" cy="1437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2F14EA54-45EC-F9E9-2CF0-1743C8540BBA}"/>
              </a:ext>
            </a:extLst>
          </p:cNvPr>
          <p:cNvSpPr txBox="1"/>
          <p:nvPr/>
        </p:nvSpPr>
        <p:spPr>
          <a:xfrm>
            <a:off x="307041" y="5803547"/>
            <a:ext cx="11577918" cy="923330"/>
          </a:xfrm>
          <a:prstGeom prst="rect">
            <a:avLst/>
          </a:prstGeom>
          <a:noFill/>
        </p:spPr>
        <p:txBody>
          <a:bodyPr wrap="square" rtlCol="0">
            <a:spAutoFit/>
          </a:bodyPr>
          <a:lstStyle/>
          <a:p>
            <a:r>
              <a:rPr lang="en-US" dirty="0"/>
              <a:t>Note: There is no voicing distinction in stop phonemes in Warlpiri, i.e. no distinction in Warlpiri between the sounds represented by the letters ‘p’ and ‘b’ in English. The sound is  between the English sounds written with ‘p’ and ‘b’.  Warlpiri ‘p’ might sound more like an English ‘b’ to English-only speakers in some words. </a:t>
            </a:r>
          </a:p>
        </p:txBody>
      </p:sp>
      <p:pic>
        <p:nvPicPr>
          <p:cNvPr id="17" name="Picture 16" descr="A cartoon of a person holding a sword&#10;&#10;AI-generated content may be incorrect.">
            <a:extLst>
              <a:ext uri="{FF2B5EF4-FFF2-40B4-BE49-F238E27FC236}">
                <a16:creationId xmlns:a16="http://schemas.microsoft.com/office/drawing/2014/main" id="{66D5D2B7-4B7E-59EF-E576-0909E9986591}"/>
              </a:ext>
            </a:extLst>
          </p:cNvPr>
          <p:cNvPicPr>
            <a:picLocks noChangeAspect="1"/>
          </p:cNvPicPr>
          <p:nvPr/>
        </p:nvPicPr>
        <p:blipFill>
          <a:blip r:embed="rId9"/>
          <a:stretch>
            <a:fillRect/>
          </a:stretch>
        </p:blipFill>
        <p:spPr>
          <a:xfrm>
            <a:off x="4417845" y="3884816"/>
            <a:ext cx="2005113" cy="1396122"/>
          </a:xfrm>
          <a:prstGeom prst="rect">
            <a:avLst/>
          </a:prstGeom>
        </p:spPr>
      </p:pic>
    </p:spTree>
    <p:extLst>
      <p:ext uri="{BB962C8B-B14F-4D97-AF65-F5344CB8AC3E}">
        <p14:creationId xmlns:p14="http://schemas.microsoft.com/office/powerpoint/2010/main" val="415153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4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71BF1-2330-DC5B-AB37-A5EEF3D23B4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DD493D-7BC6-5B61-D7A8-F2F9B28EE6A2}"/>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yu</a:t>
            </a:r>
            <a:r>
              <a:rPr lang="en-AU" sz="2800" dirty="0" err="1">
                <a:solidFill>
                  <a:schemeClr val="accent2">
                    <a:lumMod val="75000"/>
                  </a:schemeClr>
                </a:solidFill>
                <a:latin typeface="+mn-lt"/>
              </a:rPr>
              <a:t>l</a:t>
            </a:r>
            <a:r>
              <a:rPr lang="en-AU" sz="2800" dirty="0" err="1">
                <a:latin typeface="+mn-lt"/>
              </a:rPr>
              <a:t>ami</a:t>
            </a:r>
            <a:r>
              <a:rPr lang="en-AU" sz="2800" dirty="0">
                <a:latin typeface="+mn-lt"/>
              </a:rPr>
              <a:t>  /'</a:t>
            </a:r>
            <a:r>
              <a:rPr lang="en-AU" sz="2800" dirty="0" err="1">
                <a:latin typeface="+mn-lt"/>
              </a:rPr>
              <a:t>ju</a:t>
            </a:r>
            <a:r>
              <a:rPr lang="en-AU" sz="2800" dirty="0" err="1">
                <a:solidFill>
                  <a:schemeClr val="accent2">
                    <a:lumMod val="75000"/>
                  </a:schemeClr>
                </a:solidFill>
                <a:latin typeface="+mn-lt"/>
              </a:rPr>
              <a:t>l</a:t>
            </a:r>
            <a:r>
              <a:rPr lang="en-AU" sz="2800" dirty="0" err="1">
                <a:latin typeface="+mn-lt"/>
              </a:rPr>
              <a:t>ami</a:t>
            </a:r>
            <a:r>
              <a:rPr lang="en-AU" sz="2800" dirty="0">
                <a:latin typeface="+mn-lt"/>
              </a:rPr>
              <a:t>/</a:t>
            </a:r>
            <a:br>
              <a:rPr lang="en-AU" sz="2800" dirty="0">
                <a:latin typeface="+mn-lt"/>
              </a:rPr>
            </a:br>
            <a:r>
              <a:rPr lang="en-AU" sz="2800" dirty="0">
                <a:latin typeface="+mn-lt"/>
              </a:rPr>
              <a:t>'cry'</a:t>
            </a:r>
            <a:endParaRPr lang="en-US" sz="2800" dirty="0">
              <a:latin typeface="+mn-lt"/>
            </a:endParaRPr>
          </a:p>
        </p:txBody>
      </p:sp>
      <p:sp>
        <p:nvSpPr>
          <p:cNvPr id="7" name="Title 3">
            <a:extLst>
              <a:ext uri="{FF2B5EF4-FFF2-40B4-BE49-F238E27FC236}">
                <a16:creationId xmlns:a16="http://schemas.microsoft.com/office/drawing/2014/main" id="{C35ECF5E-E552-CF5B-7207-2FBBDB9B3A20}"/>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14C48446-EB1D-CEB7-6EBD-DE646086BDCC}"/>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9" name="Rounded Rectangle 18">
            <a:extLst>
              <a:ext uri="{FF2B5EF4-FFF2-40B4-BE49-F238E27FC236}">
                <a16:creationId xmlns:a16="http://schemas.microsoft.com/office/drawing/2014/main" id="{6C099CEA-5A1A-1E5D-2314-272623DDECC5}"/>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D2C595D-7B6A-31BA-9193-EAD21B5AFD16}"/>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3" name="Rounded Rectangle 2">
            <a:extLst>
              <a:ext uri="{FF2B5EF4-FFF2-40B4-BE49-F238E27FC236}">
                <a16:creationId xmlns:a16="http://schemas.microsoft.com/office/drawing/2014/main" id="{98DDA24F-2FF4-4D1B-3C01-8E413F3F7F66}"/>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0C1589E-1CEC-2D79-A90E-DC9EA57C7B51}"/>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28C3D0F9-1121-185A-B8A2-B7C56B558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39F0E65-3F5D-0077-A462-9F59EAE52353}"/>
              </a:ext>
            </a:extLst>
          </p:cNvPr>
          <p:cNvSpPr txBox="1"/>
          <p:nvPr/>
        </p:nvSpPr>
        <p:spPr>
          <a:xfrm>
            <a:off x="1917531" y="2792642"/>
            <a:ext cx="813144"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/l/</a:t>
            </a:r>
          </a:p>
        </p:txBody>
      </p:sp>
      <p:pic>
        <p:nvPicPr>
          <p:cNvPr id="11" name="Wrlp_cry_yulami.mp3">
            <a:hlinkClick r:id="" action="ppaction://media"/>
            <a:extLst>
              <a:ext uri="{FF2B5EF4-FFF2-40B4-BE49-F238E27FC236}">
                <a16:creationId xmlns:a16="http://schemas.microsoft.com/office/drawing/2014/main" id="{BBDB3750-22E7-BB1A-87B9-CB822C38A38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10670" y="2616200"/>
            <a:ext cx="812800" cy="812800"/>
          </a:xfrm>
          <a:prstGeom prst="rect">
            <a:avLst/>
          </a:prstGeom>
        </p:spPr>
      </p:pic>
      <p:pic>
        <p:nvPicPr>
          <p:cNvPr id="17" name="Picture 16" descr="A cartoon of a crying person&#10;&#10;AI-generated content may be incorrect.">
            <a:extLst>
              <a:ext uri="{FF2B5EF4-FFF2-40B4-BE49-F238E27FC236}">
                <a16:creationId xmlns:a16="http://schemas.microsoft.com/office/drawing/2014/main" id="{1F082D9B-3AB0-224E-7F1D-F11EF1212BE0}"/>
              </a:ext>
            </a:extLst>
          </p:cNvPr>
          <p:cNvPicPr>
            <a:picLocks noChangeAspect="1"/>
          </p:cNvPicPr>
          <p:nvPr/>
        </p:nvPicPr>
        <p:blipFill>
          <a:blip r:embed="rId6"/>
          <a:stretch>
            <a:fillRect/>
          </a:stretch>
        </p:blipFill>
        <p:spPr>
          <a:xfrm>
            <a:off x="8733942" y="3929031"/>
            <a:ext cx="1377009" cy="13519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D246A563-7215-57BF-D339-B87E38C667D1}"/>
              </a:ext>
            </a:extLst>
          </p:cNvPr>
          <p:cNvSpPr txBox="1"/>
          <p:nvPr/>
        </p:nvSpPr>
        <p:spPr>
          <a:xfrm>
            <a:off x="790034" y="4524536"/>
            <a:ext cx="2836033" cy="1200329"/>
          </a:xfrm>
          <a:prstGeom prst="rect">
            <a:avLst/>
          </a:prstGeom>
          <a:noFill/>
        </p:spPr>
        <p:txBody>
          <a:bodyPr wrap="square" rtlCol="0">
            <a:spAutoFit/>
          </a:bodyPr>
          <a:lstStyle/>
          <a:p>
            <a:pPr algn="ctr"/>
            <a:r>
              <a:rPr lang="en-US" dirty="0"/>
              <a:t>Just under 75% accuracy at 24 months; </a:t>
            </a:r>
          </a:p>
          <a:p>
            <a:pPr algn="ctr"/>
            <a:r>
              <a:rPr lang="en-US" dirty="0"/>
              <a:t>Acquired at 90% accuracy by age 24-36 months</a:t>
            </a:r>
          </a:p>
        </p:txBody>
      </p:sp>
      <p:sp>
        <p:nvSpPr>
          <p:cNvPr id="6" name="TextBox 5">
            <a:extLst>
              <a:ext uri="{FF2B5EF4-FFF2-40B4-BE49-F238E27FC236}">
                <a16:creationId xmlns:a16="http://schemas.microsoft.com/office/drawing/2014/main" id="{0B7B0E02-0F30-35B0-872F-8AA916CE990C}"/>
              </a:ext>
            </a:extLst>
          </p:cNvPr>
          <p:cNvSpPr txBox="1"/>
          <p:nvPr/>
        </p:nvSpPr>
        <p:spPr>
          <a:xfrm>
            <a:off x="603216" y="6347231"/>
            <a:ext cx="11436038" cy="369332"/>
          </a:xfrm>
          <a:prstGeom prst="rect">
            <a:avLst/>
          </a:prstGeom>
          <a:noFill/>
        </p:spPr>
        <p:txBody>
          <a:bodyPr wrap="square" rtlCol="0">
            <a:spAutoFit/>
          </a:bodyPr>
          <a:lstStyle/>
          <a:p>
            <a:r>
              <a:rPr lang="en-US" dirty="0"/>
              <a:t>Note: At the beginning of words, there is no distinction between /l/ and /</a:t>
            </a:r>
            <a:r>
              <a:rPr lang="en-AU" dirty="0" err="1"/>
              <a:t>ɭ</a:t>
            </a:r>
            <a:r>
              <a:rPr lang="en-AU" dirty="0"/>
              <a:t>/, and the letter ‘l’ is used in spelling. </a:t>
            </a:r>
          </a:p>
        </p:txBody>
      </p:sp>
      <p:sp>
        <p:nvSpPr>
          <p:cNvPr id="16" name="TextBox 15">
            <a:extLst>
              <a:ext uri="{FF2B5EF4-FFF2-40B4-BE49-F238E27FC236}">
                <a16:creationId xmlns:a16="http://schemas.microsoft.com/office/drawing/2014/main" id="{047D28C8-8091-3B31-B219-FC8E10BE7F9D}"/>
              </a:ext>
            </a:extLst>
          </p:cNvPr>
          <p:cNvSpPr txBox="1"/>
          <p:nvPr/>
        </p:nvSpPr>
        <p:spPr>
          <a:xfrm>
            <a:off x="3878320" y="1334817"/>
            <a:ext cx="3133246" cy="1200329"/>
          </a:xfrm>
          <a:prstGeom prst="rect">
            <a:avLst/>
          </a:prstGeom>
          <a:noFill/>
        </p:spPr>
        <p:txBody>
          <a:bodyPr wrap="square" rtlCol="0">
            <a:spAutoFit/>
          </a:bodyPr>
          <a:lstStyle/>
          <a:p>
            <a:pPr algn="ctr"/>
            <a:r>
              <a:rPr lang="en-AU" sz="2400" dirty="0"/>
              <a:t>This phoneme doesn’t occur at the beginning of words.</a:t>
            </a:r>
          </a:p>
        </p:txBody>
      </p:sp>
    </p:spTree>
    <p:extLst>
      <p:ext uri="{BB962C8B-B14F-4D97-AF65-F5344CB8AC3E}">
        <p14:creationId xmlns:p14="http://schemas.microsoft.com/office/powerpoint/2010/main" val="69020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4E54A-82D1-57B2-25E0-F3DF18815E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28E738-C532-11DB-8803-25F8253A094B}"/>
              </a:ext>
            </a:extLst>
          </p:cNvPr>
          <p:cNvSpPr>
            <a:spLocks noGrp="1"/>
          </p:cNvSpPr>
          <p:nvPr>
            <p:ph type="title"/>
          </p:nvPr>
        </p:nvSpPr>
        <p:spPr>
          <a:xfrm>
            <a:off x="6972447" y="1387043"/>
            <a:ext cx="4689246" cy="872254"/>
          </a:xfrm>
        </p:spPr>
        <p:txBody>
          <a:bodyPr>
            <a:noAutofit/>
          </a:bodyPr>
          <a:lstStyle/>
          <a:p>
            <a:pPr algn="ctr"/>
            <a:r>
              <a:rPr lang="en-AU" sz="2800" dirty="0">
                <a:latin typeface="+mn-lt"/>
              </a:rPr>
              <a:t>ka</a:t>
            </a:r>
            <a:r>
              <a:rPr lang="en-AU" sz="2800" dirty="0">
                <a:solidFill>
                  <a:schemeClr val="accent2">
                    <a:lumMod val="75000"/>
                  </a:schemeClr>
                </a:solidFill>
                <a:latin typeface="+mn-lt"/>
              </a:rPr>
              <a:t>t</a:t>
            </a:r>
            <a:r>
              <a:rPr lang="en-AU" sz="2800" dirty="0">
                <a:latin typeface="+mn-lt"/>
              </a:rPr>
              <a:t>a  /'ka</a:t>
            </a:r>
            <a:r>
              <a:rPr lang="en-AU" sz="2800" dirty="0">
                <a:solidFill>
                  <a:schemeClr val="accent2">
                    <a:lumMod val="75000"/>
                  </a:schemeClr>
                </a:solidFill>
                <a:latin typeface="+mn-lt"/>
              </a:rPr>
              <a:t>t</a:t>
            </a:r>
            <a:r>
              <a:rPr lang="en-AU" sz="2800" dirty="0">
                <a:latin typeface="+mn-lt"/>
              </a:rPr>
              <a:t>a/</a:t>
            </a:r>
            <a:br>
              <a:rPr lang="en-AU" sz="2800" dirty="0">
                <a:latin typeface="+mn-lt"/>
              </a:rPr>
            </a:br>
            <a:r>
              <a:rPr lang="en-AU" sz="2800" dirty="0"/>
              <a:t>'</a:t>
            </a:r>
            <a:r>
              <a:rPr lang="en-AU" sz="2800" dirty="0">
                <a:latin typeface="+mn-lt"/>
              </a:rPr>
              <a:t>head</a:t>
            </a:r>
            <a:r>
              <a:rPr lang="en-AU" sz="2800" dirty="0"/>
              <a:t>'</a:t>
            </a:r>
            <a:endParaRPr lang="en-US" sz="2800" dirty="0">
              <a:latin typeface="+mn-lt"/>
            </a:endParaRPr>
          </a:p>
        </p:txBody>
      </p:sp>
      <p:sp>
        <p:nvSpPr>
          <p:cNvPr id="7" name="Title 3">
            <a:extLst>
              <a:ext uri="{FF2B5EF4-FFF2-40B4-BE49-F238E27FC236}">
                <a16:creationId xmlns:a16="http://schemas.microsoft.com/office/drawing/2014/main" id="{A550FCEF-E31D-2307-99B2-199DCA00B606}"/>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45C0F3AE-2AAD-BA46-B570-296135FC5A63}"/>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9" name="Rounded Rectangle 18">
            <a:extLst>
              <a:ext uri="{FF2B5EF4-FFF2-40B4-BE49-F238E27FC236}">
                <a16:creationId xmlns:a16="http://schemas.microsoft.com/office/drawing/2014/main" id="{A843D453-8346-52C5-2032-39C2C038415D}"/>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75163F8-5CD9-0047-A83C-EE2A638463A0}"/>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E1023AF6-70AB-3B95-F532-4A959F44F95A}"/>
              </a:ext>
            </a:extLst>
          </p:cNvPr>
          <p:cNvSpPr/>
          <p:nvPr/>
        </p:nvSpPr>
        <p:spPr>
          <a:xfrm>
            <a:off x="3677458" y="1324408"/>
            <a:ext cx="3418286" cy="1114097"/>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752CCC43-DF24-D546-4141-1B9CF97C77AF}"/>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59BB0EF-ADAB-0FFC-C66F-D975C1884AB6}"/>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25E75983-A0C5-226E-2702-29B81AF9A7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220929C-A050-7E01-6183-953320E0B01D}"/>
              </a:ext>
            </a:extLst>
          </p:cNvPr>
          <p:cNvSpPr txBox="1"/>
          <p:nvPr/>
        </p:nvSpPr>
        <p:spPr>
          <a:xfrm>
            <a:off x="1917531" y="2792642"/>
            <a:ext cx="813144"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/t/</a:t>
            </a:r>
          </a:p>
        </p:txBody>
      </p:sp>
      <p:sp>
        <p:nvSpPr>
          <p:cNvPr id="6" name="TextBox 5">
            <a:extLst>
              <a:ext uri="{FF2B5EF4-FFF2-40B4-BE49-F238E27FC236}">
                <a16:creationId xmlns:a16="http://schemas.microsoft.com/office/drawing/2014/main" id="{CCA9F661-F7D3-FD41-FD6A-87D5109539F9}"/>
              </a:ext>
            </a:extLst>
          </p:cNvPr>
          <p:cNvSpPr txBox="1"/>
          <p:nvPr/>
        </p:nvSpPr>
        <p:spPr>
          <a:xfrm>
            <a:off x="790034" y="4634607"/>
            <a:ext cx="2836033" cy="923330"/>
          </a:xfrm>
          <a:prstGeom prst="rect">
            <a:avLst/>
          </a:prstGeom>
          <a:noFill/>
        </p:spPr>
        <p:txBody>
          <a:bodyPr wrap="square" rtlCol="0">
            <a:spAutoFit/>
          </a:bodyPr>
          <a:lstStyle/>
          <a:p>
            <a:pPr algn="ctr"/>
            <a:r>
              <a:rPr lang="en-US" dirty="0"/>
              <a:t>Acquired at 75-90% accuracy by age 24-36 months</a:t>
            </a:r>
          </a:p>
        </p:txBody>
      </p:sp>
      <p:pic>
        <p:nvPicPr>
          <p:cNvPr id="11" name="Wrlp_head_kata.mp3">
            <a:hlinkClick r:id="" action="ppaction://media"/>
            <a:extLst>
              <a:ext uri="{FF2B5EF4-FFF2-40B4-BE49-F238E27FC236}">
                <a16:creationId xmlns:a16="http://schemas.microsoft.com/office/drawing/2014/main" id="{7303A903-A263-9F52-A8F9-429EB7AD66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10670" y="2630618"/>
            <a:ext cx="812800" cy="812800"/>
          </a:xfrm>
          <a:prstGeom prst="rect">
            <a:avLst/>
          </a:prstGeom>
        </p:spPr>
      </p:pic>
      <p:pic>
        <p:nvPicPr>
          <p:cNvPr id="14" name="Picture 13" descr="A cartoon of a child with a mustache&#10;&#10;AI-generated content may be incorrect.">
            <a:extLst>
              <a:ext uri="{FF2B5EF4-FFF2-40B4-BE49-F238E27FC236}">
                <a16:creationId xmlns:a16="http://schemas.microsoft.com/office/drawing/2014/main" id="{FE9F577E-2DEC-4E77-6369-D49AB5007C3B}"/>
              </a:ext>
            </a:extLst>
          </p:cNvPr>
          <p:cNvPicPr>
            <a:picLocks noChangeAspect="1"/>
          </p:cNvPicPr>
          <p:nvPr/>
        </p:nvPicPr>
        <p:blipFill>
          <a:blip r:embed="rId6"/>
          <a:srcRect l="20689" t="4808" r="20891" b="257"/>
          <a:stretch>
            <a:fillRect/>
          </a:stretch>
        </p:blipFill>
        <p:spPr>
          <a:xfrm>
            <a:off x="8814592" y="3734626"/>
            <a:ext cx="1369932" cy="12522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1EA9330D-1151-6BBB-C34F-60835A39EE9E}"/>
              </a:ext>
            </a:extLst>
          </p:cNvPr>
          <p:cNvSpPr txBox="1"/>
          <p:nvPr/>
        </p:nvSpPr>
        <p:spPr>
          <a:xfrm>
            <a:off x="480204" y="5805435"/>
            <a:ext cx="11577918" cy="830997"/>
          </a:xfrm>
          <a:prstGeom prst="rect">
            <a:avLst/>
          </a:prstGeom>
          <a:noFill/>
        </p:spPr>
        <p:txBody>
          <a:bodyPr wrap="square" rtlCol="0">
            <a:spAutoFit/>
          </a:bodyPr>
          <a:lstStyle/>
          <a:p>
            <a:r>
              <a:rPr lang="en-US" sz="1600" dirty="0"/>
              <a:t>Note: There is no voicing distinction in stop phonemes in Warlpiri, i.e. no distinction in Warlpiri between the sounds represented by the letters ‘t’ and ‘d’ in English. The sound is between the English sounds written with ‘t’ and ‘d’.  Warlpiri ‘t’ might sound more like an English ‘d’  to English-only speakers in some words. </a:t>
            </a:r>
            <a:endParaRPr lang="en-AU" sz="1600" dirty="0"/>
          </a:p>
        </p:txBody>
      </p:sp>
      <p:sp>
        <p:nvSpPr>
          <p:cNvPr id="17" name="TextBox 16">
            <a:extLst>
              <a:ext uri="{FF2B5EF4-FFF2-40B4-BE49-F238E27FC236}">
                <a16:creationId xmlns:a16="http://schemas.microsoft.com/office/drawing/2014/main" id="{E135DE5A-9D45-558D-E3BE-7F870704A95E}"/>
              </a:ext>
            </a:extLst>
          </p:cNvPr>
          <p:cNvSpPr txBox="1"/>
          <p:nvPr/>
        </p:nvSpPr>
        <p:spPr>
          <a:xfrm>
            <a:off x="3909265" y="1315788"/>
            <a:ext cx="3133246" cy="1200329"/>
          </a:xfrm>
          <a:prstGeom prst="rect">
            <a:avLst/>
          </a:prstGeom>
          <a:noFill/>
        </p:spPr>
        <p:txBody>
          <a:bodyPr wrap="square" rtlCol="0">
            <a:spAutoFit/>
          </a:bodyPr>
          <a:lstStyle/>
          <a:p>
            <a:pPr algn="ctr"/>
            <a:r>
              <a:rPr lang="en-AU" sz="2400" dirty="0"/>
              <a:t>This phoneme doesn’t occur at the beginning of words.</a:t>
            </a:r>
          </a:p>
        </p:txBody>
      </p:sp>
    </p:spTree>
    <p:extLst>
      <p:ext uri="{BB962C8B-B14F-4D97-AF65-F5344CB8AC3E}">
        <p14:creationId xmlns:p14="http://schemas.microsoft.com/office/powerpoint/2010/main" val="77427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AB71F-4F12-5A0B-3944-7A5E5E6645D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60C5DE-9769-9524-DC06-B6AE04F979DC}"/>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ku</a:t>
            </a:r>
            <a:r>
              <a:rPr lang="en-AU" sz="2800" dirty="0" err="1">
                <a:solidFill>
                  <a:schemeClr val="accent2">
                    <a:lumMod val="75000"/>
                  </a:schemeClr>
                </a:solidFill>
                <a:latin typeface="+mn-lt"/>
              </a:rPr>
              <a:t>y</a:t>
            </a:r>
            <a:r>
              <a:rPr lang="en-AU" sz="2800" dirty="0" err="1">
                <a:latin typeface="+mn-lt"/>
              </a:rPr>
              <a:t>u</a:t>
            </a:r>
            <a:r>
              <a:rPr lang="en-AU" sz="2800" dirty="0">
                <a:latin typeface="+mn-lt"/>
              </a:rPr>
              <a:t>  /</a:t>
            </a:r>
            <a:r>
              <a:rPr lang="en-AU" sz="2800" dirty="0"/>
              <a:t>'</a:t>
            </a:r>
            <a:r>
              <a:rPr lang="en-AU" sz="2800" dirty="0" err="1">
                <a:latin typeface="+mn-lt"/>
              </a:rPr>
              <a:t>ku</a:t>
            </a:r>
            <a:r>
              <a:rPr lang="en-AU" sz="2800" dirty="0" err="1">
                <a:solidFill>
                  <a:schemeClr val="accent2">
                    <a:lumMod val="75000"/>
                  </a:schemeClr>
                </a:solidFill>
                <a:latin typeface="+mn-lt"/>
              </a:rPr>
              <a:t>j</a:t>
            </a:r>
            <a:r>
              <a:rPr lang="en-AU" sz="2800" dirty="0" err="1">
                <a:latin typeface="+mn-lt"/>
              </a:rPr>
              <a:t>u</a:t>
            </a:r>
            <a:r>
              <a:rPr lang="en-AU" sz="2800" dirty="0">
                <a:latin typeface="+mn-lt"/>
              </a:rPr>
              <a:t>/</a:t>
            </a:r>
            <a:br>
              <a:rPr lang="en-AU" sz="2800" dirty="0">
                <a:latin typeface="+mn-lt"/>
              </a:rPr>
            </a:br>
            <a:r>
              <a:rPr lang="en-AU" sz="2800" dirty="0">
                <a:latin typeface="+mn-lt"/>
              </a:rPr>
              <a:t>'meat'</a:t>
            </a:r>
            <a:endParaRPr lang="en-US" sz="2800" dirty="0">
              <a:latin typeface="+mn-lt"/>
            </a:endParaRPr>
          </a:p>
        </p:txBody>
      </p:sp>
      <p:sp>
        <p:nvSpPr>
          <p:cNvPr id="7" name="Title 3">
            <a:extLst>
              <a:ext uri="{FF2B5EF4-FFF2-40B4-BE49-F238E27FC236}">
                <a16:creationId xmlns:a16="http://schemas.microsoft.com/office/drawing/2014/main" id="{A22A9EC8-F962-C67C-17C9-229F3E1562F0}"/>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EC05C541-0192-260C-0A49-8D3B641A653C}"/>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0E16BA99-837D-CBEB-68A3-BA9EB8B4E891}"/>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67021F94-0191-A2A7-4CDF-B3273BB79148}"/>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0CD6957-2C95-70F9-EE3F-E8B3F49D443E}"/>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9EA8016B-CC65-7779-FE40-6CFD1E51D61B}"/>
              </a:ext>
            </a:extLst>
          </p:cNvPr>
          <p:cNvSpPr/>
          <p:nvPr/>
        </p:nvSpPr>
        <p:spPr>
          <a:xfrm>
            <a:off x="4100198" y="1324408"/>
            <a:ext cx="2710505" cy="1114097"/>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8BF48306-BA92-67ED-E037-34EF1B87AE2D}"/>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059D8FD-3805-A937-5DDB-AB2DFB62692D}"/>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5635660D-41E4-A728-5835-92CC2ABB98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2D87A0C-DCF6-97D0-0532-0664D3BCF55A}"/>
              </a:ext>
            </a:extLst>
          </p:cNvPr>
          <p:cNvSpPr txBox="1"/>
          <p:nvPr/>
        </p:nvSpPr>
        <p:spPr>
          <a:xfrm>
            <a:off x="1917531" y="2792641"/>
            <a:ext cx="752097"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a:solidFill>
                  <a:srgbClr val="C00000"/>
                </a:solidFill>
              </a:rPr>
              <a:t>j</a:t>
            </a:r>
            <a:r>
              <a:rPr lang="en-US" sz="4000" dirty="0">
                <a:solidFill>
                  <a:srgbClr val="C00000"/>
                </a:solidFill>
              </a:rPr>
              <a:t>/</a:t>
            </a:r>
          </a:p>
        </p:txBody>
      </p:sp>
      <p:sp>
        <p:nvSpPr>
          <p:cNvPr id="6" name="TextBox 5">
            <a:extLst>
              <a:ext uri="{FF2B5EF4-FFF2-40B4-BE49-F238E27FC236}">
                <a16:creationId xmlns:a16="http://schemas.microsoft.com/office/drawing/2014/main" id="{60B64E64-F801-11FF-1831-D0D2758A52CE}"/>
              </a:ext>
            </a:extLst>
          </p:cNvPr>
          <p:cNvSpPr txBox="1"/>
          <p:nvPr/>
        </p:nvSpPr>
        <p:spPr>
          <a:xfrm>
            <a:off x="790034" y="4634607"/>
            <a:ext cx="2836033" cy="923330"/>
          </a:xfrm>
          <a:prstGeom prst="rect">
            <a:avLst/>
          </a:prstGeom>
          <a:noFill/>
        </p:spPr>
        <p:txBody>
          <a:bodyPr wrap="square" rtlCol="0">
            <a:spAutoFit/>
          </a:bodyPr>
          <a:lstStyle/>
          <a:p>
            <a:pPr algn="ctr"/>
            <a:r>
              <a:rPr lang="en-US" dirty="0"/>
              <a:t>Acquired at 75% accuracy by age 24-36 months</a:t>
            </a:r>
          </a:p>
          <a:p>
            <a:pPr algn="ctr"/>
            <a:r>
              <a:rPr lang="en-US" dirty="0"/>
              <a:t>90% by 36-48 months</a:t>
            </a:r>
          </a:p>
        </p:txBody>
      </p:sp>
      <p:sp>
        <p:nvSpPr>
          <p:cNvPr id="8" name="TextBox 7">
            <a:extLst>
              <a:ext uri="{FF2B5EF4-FFF2-40B4-BE49-F238E27FC236}">
                <a16:creationId xmlns:a16="http://schemas.microsoft.com/office/drawing/2014/main" id="{D8F80200-22F4-0341-7CC0-4FE0CBC9DF5F}"/>
              </a:ext>
            </a:extLst>
          </p:cNvPr>
          <p:cNvSpPr txBox="1"/>
          <p:nvPr/>
        </p:nvSpPr>
        <p:spPr>
          <a:xfrm>
            <a:off x="4151588" y="1387367"/>
            <a:ext cx="2596055" cy="954107"/>
          </a:xfrm>
          <a:prstGeom prst="rect">
            <a:avLst/>
          </a:prstGeom>
          <a:noFill/>
        </p:spPr>
        <p:txBody>
          <a:bodyPr wrap="square" rtlCol="0">
            <a:spAutoFit/>
          </a:bodyPr>
          <a:lstStyle/>
          <a:p>
            <a:pPr algn="ctr"/>
            <a:r>
              <a:rPr lang="en-AU" sz="2800" dirty="0" err="1">
                <a:solidFill>
                  <a:schemeClr val="accent2">
                    <a:lumMod val="75000"/>
                  </a:schemeClr>
                </a:solidFill>
              </a:rPr>
              <a:t>y</a:t>
            </a:r>
            <a:r>
              <a:rPr lang="en-AU" sz="2800" dirty="0" err="1"/>
              <a:t>ani</a:t>
            </a:r>
            <a:r>
              <a:rPr lang="en-AU" sz="2800" dirty="0"/>
              <a:t>  /'</a:t>
            </a:r>
            <a:r>
              <a:rPr lang="en-AU" sz="2800" dirty="0" err="1">
                <a:solidFill>
                  <a:schemeClr val="accent2">
                    <a:lumMod val="75000"/>
                  </a:schemeClr>
                </a:solidFill>
              </a:rPr>
              <a:t>j</a:t>
            </a:r>
            <a:r>
              <a:rPr lang="en-AU" sz="2800" dirty="0" err="1"/>
              <a:t>ani</a:t>
            </a:r>
            <a:r>
              <a:rPr lang="en-AU" sz="2800" dirty="0"/>
              <a:t>/</a:t>
            </a:r>
          </a:p>
          <a:p>
            <a:pPr algn="ctr"/>
            <a:r>
              <a:rPr lang="en-AU" sz="2800" dirty="0"/>
              <a:t>'go'</a:t>
            </a:r>
          </a:p>
        </p:txBody>
      </p:sp>
      <p:pic>
        <p:nvPicPr>
          <p:cNvPr id="5" name="Wrlp_go_yani-2.mp3">
            <a:hlinkClick r:id="" action="ppaction://media"/>
            <a:extLst>
              <a:ext uri="{FF2B5EF4-FFF2-40B4-BE49-F238E27FC236}">
                <a16:creationId xmlns:a16="http://schemas.microsoft.com/office/drawing/2014/main" id="{12EB2741-6BEE-EDDF-8F01-B4F7D3015A1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007085" y="2664947"/>
            <a:ext cx="812800" cy="812800"/>
          </a:xfrm>
          <a:prstGeom prst="rect">
            <a:avLst/>
          </a:prstGeom>
        </p:spPr>
      </p:pic>
      <p:pic>
        <p:nvPicPr>
          <p:cNvPr id="11" name="Wrlp_03_meat_kuyu.mp3">
            <a:hlinkClick r:id="" action="ppaction://media"/>
            <a:extLst>
              <a:ext uri="{FF2B5EF4-FFF2-40B4-BE49-F238E27FC236}">
                <a16:creationId xmlns:a16="http://schemas.microsoft.com/office/drawing/2014/main" id="{EDF98526-3FF0-EB61-6A71-6670E8E7B258}"/>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000281" y="2616200"/>
            <a:ext cx="812800" cy="812800"/>
          </a:xfrm>
          <a:prstGeom prst="rect">
            <a:avLst/>
          </a:prstGeom>
        </p:spPr>
      </p:pic>
      <p:pic>
        <p:nvPicPr>
          <p:cNvPr id="15" name="Picture 14" descr="A cartoon of a person walking with a cane&#10;&#10;AI-generated content may be incorrect.">
            <a:extLst>
              <a:ext uri="{FF2B5EF4-FFF2-40B4-BE49-F238E27FC236}">
                <a16:creationId xmlns:a16="http://schemas.microsoft.com/office/drawing/2014/main" id="{346C1AA4-7436-638A-60E9-0334585F655A}"/>
              </a:ext>
            </a:extLst>
          </p:cNvPr>
          <p:cNvPicPr>
            <a:picLocks noChangeAspect="1"/>
          </p:cNvPicPr>
          <p:nvPr/>
        </p:nvPicPr>
        <p:blipFill>
          <a:blip r:embed="rId8"/>
          <a:stretch>
            <a:fillRect/>
          </a:stretch>
        </p:blipFill>
        <p:spPr>
          <a:xfrm>
            <a:off x="4417846" y="3873637"/>
            <a:ext cx="1861163" cy="18172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descr="A group of meats and sausages&#10;&#10;AI-generated content may be incorrect.">
            <a:extLst>
              <a:ext uri="{FF2B5EF4-FFF2-40B4-BE49-F238E27FC236}">
                <a16:creationId xmlns:a16="http://schemas.microsoft.com/office/drawing/2014/main" id="{6FE8D466-814F-49A5-3860-4DD6A730C883}"/>
              </a:ext>
            </a:extLst>
          </p:cNvPr>
          <p:cNvPicPr>
            <a:picLocks noChangeAspect="1"/>
          </p:cNvPicPr>
          <p:nvPr/>
        </p:nvPicPr>
        <p:blipFill>
          <a:blip r:embed="rId9"/>
          <a:stretch>
            <a:fillRect/>
          </a:stretch>
        </p:blipFill>
        <p:spPr>
          <a:xfrm>
            <a:off x="8373004" y="4035973"/>
            <a:ext cx="2269212" cy="12764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1492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6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E2383-8F5B-9AEC-BCC8-E4387B6FD5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8CAFA1-7E1D-6EAD-7C56-F60072A35106}"/>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la</a:t>
            </a:r>
            <a:r>
              <a:rPr lang="en-AU" sz="2800" dirty="0" err="1">
                <a:solidFill>
                  <a:schemeClr val="accent2">
                    <a:lumMod val="75000"/>
                  </a:schemeClr>
                </a:solidFill>
                <a:latin typeface="+mn-lt"/>
              </a:rPr>
              <a:t>ng</a:t>
            </a:r>
            <a:r>
              <a:rPr lang="en-AU" sz="2800" dirty="0" err="1">
                <a:latin typeface="+mn-lt"/>
              </a:rPr>
              <a:t>a</a:t>
            </a:r>
            <a:r>
              <a:rPr lang="en-AU" sz="2800" dirty="0">
                <a:latin typeface="+mn-lt"/>
              </a:rPr>
              <a:t>  /'</a:t>
            </a:r>
            <a:r>
              <a:rPr lang="en-AU" sz="2800" dirty="0" err="1">
                <a:latin typeface="+mn-lt"/>
              </a:rPr>
              <a:t>la</a:t>
            </a:r>
            <a:r>
              <a:rPr lang="en-AU" sz="2800" dirty="0" err="1">
                <a:solidFill>
                  <a:schemeClr val="accent2">
                    <a:lumMod val="75000"/>
                  </a:schemeClr>
                </a:solidFill>
                <a:latin typeface="+mn-lt"/>
              </a:rPr>
              <a:t>ŋ</a:t>
            </a:r>
            <a:r>
              <a:rPr lang="en-AU" sz="2800" dirty="0" err="1">
                <a:latin typeface="+mn-lt"/>
              </a:rPr>
              <a:t>a</a:t>
            </a:r>
            <a:r>
              <a:rPr lang="en-AU" sz="2800" dirty="0">
                <a:latin typeface="+mn-lt"/>
              </a:rPr>
              <a:t>/</a:t>
            </a:r>
            <a:br>
              <a:rPr lang="en-AU" sz="2800" dirty="0">
                <a:latin typeface="+mn-lt"/>
              </a:rPr>
            </a:br>
            <a:r>
              <a:rPr lang="en-AU" sz="2800" dirty="0">
                <a:latin typeface="+mn-lt"/>
              </a:rPr>
              <a:t>'ear'</a:t>
            </a:r>
            <a:endParaRPr lang="en-US" sz="2800" dirty="0">
              <a:latin typeface="+mn-lt"/>
            </a:endParaRPr>
          </a:p>
        </p:txBody>
      </p:sp>
      <p:sp>
        <p:nvSpPr>
          <p:cNvPr id="7" name="Title 3">
            <a:extLst>
              <a:ext uri="{FF2B5EF4-FFF2-40B4-BE49-F238E27FC236}">
                <a16:creationId xmlns:a16="http://schemas.microsoft.com/office/drawing/2014/main" id="{9B48B2C0-92E7-A4E4-0BD4-B1B83044DB96}"/>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3CD8149C-16E3-053E-DCB5-C8C696D80FA8}"/>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11CD10C1-161E-562B-54F5-39D2439DDABB}"/>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B4B46A2B-3409-1C98-04F0-3D60B90E289E}"/>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869C34A-BBCA-6E8C-581E-77EE5B499CC3}"/>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7A97F344-E6EE-0D4A-2635-178288C6D10D}"/>
              </a:ext>
            </a:extLst>
          </p:cNvPr>
          <p:cNvSpPr/>
          <p:nvPr/>
        </p:nvSpPr>
        <p:spPr>
          <a:xfrm>
            <a:off x="4100198" y="1324408"/>
            <a:ext cx="2710505" cy="1114097"/>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C6E48E46-5C11-04F1-0D94-7987C43081EA}"/>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FD8D4FD-B653-CA45-786F-EA95EBCA83A5}"/>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97EAF3A5-7979-3996-8504-CC69C27C4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650D8F7-18B7-69A9-4E1A-D83071F62A20}"/>
              </a:ext>
            </a:extLst>
          </p:cNvPr>
          <p:cNvSpPr txBox="1"/>
          <p:nvPr/>
        </p:nvSpPr>
        <p:spPr>
          <a:xfrm>
            <a:off x="1917531" y="2792642"/>
            <a:ext cx="1162000" cy="707886"/>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err="1">
                <a:solidFill>
                  <a:srgbClr val="C00000"/>
                </a:solidFill>
              </a:rPr>
              <a:t>ŋ</a:t>
            </a:r>
            <a:r>
              <a:rPr lang="en-US" sz="4000" dirty="0">
                <a:solidFill>
                  <a:srgbClr val="C00000"/>
                </a:solidFill>
              </a:rPr>
              <a:t>/</a:t>
            </a:r>
          </a:p>
        </p:txBody>
      </p:sp>
      <p:sp>
        <p:nvSpPr>
          <p:cNvPr id="6" name="TextBox 5">
            <a:extLst>
              <a:ext uri="{FF2B5EF4-FFF2-40B4-BE49-F238E27FC236}">
                <a16:creationId xmlns:a16="http://schemas.microsoft.com/office/drawing/2014/main" id="{13C5C854-FEA5-6F47-C908-15DF3D45D5DA}"/>
              </a:ext>
            </a:extLst>
          </p:cNvPr>
          <p:cNvSpPr txBox="1"/>
          <p:nvPr/>
        </p:nvSpPr>
        <p:spPr>
          <a:xfrm>
            <a:off x="790034" y="4634607"/>
            <a:ext cx="2836033" cy="923330"/>
          </a:xfrm>
          <a:prstGeom prst="rect">
            <a:avLst/>
          </a:prstGeom>
          <a:noFill/>
        </p:spPr>
        <p:txBody>
          <a:bodyPr wrap="square" rtlCol="0">
            <a:spAutoFit/>
          </a:bodyPr>
          <a:lstStyle/>
          <a:p>
            <a:pPr algn="ctr"/>
            <a:r>
              <a:rPr lang="en-US" dirty="0"/>
              <a:t>Acquired at nearly 90% accuracy by age 36-48 months</a:t>
            </a:r>
          </a:p>
        </p:txBody>
      </p:sp>
      <p:sp>
        <p:nvSpPr>
          <p:cNvPr id="8" name="TextBox 7">
            <a:extLst>
              <a:ext uri="{FF2B5EF4-FFF2-40B4-BE49-F238E27FC236}">
                <a16:creationId xmlns:a16="http://schemas.microsoft.com/office/drawing/2014/main" id="{16A18D93-8C72-A215-43C4-B4F82244F4F5}"/>
              </a:ext>
            </a:extLst>
          </p:cNvPr>
          <p:cNvSpPr txBox="1"/>
          <p:nvPr/>
        </p:nvSpPr>
        <p:spPr>
          <a:xfrm>
            <a:off x="4151588" y="1387367"/>
            <a:ext cx="2596055" cy="954107"/>
          </a:xfrm>
          <a:prstGeom prst="rect">
            <a:avLst/>
          </a:prstGeom>
          <a:noFill/>
        </p:spPr>
        <p:txBody>
          <a:bodyPr wrap="square" rtlCol="0">
            <a:spAutoFit/>
          </a:bodyPr>
          <a:lstStyle/>
          <a:p>
            <a:pPr algn="ctr"/>
            <a:r>
              <a:rPr lang="en-AU" sz="2800" dirty="0" err="1">
                <a:solidFill>
                  <a:schemeClr val="accent2">
                    <a:lumMod val="75000"/>
                  </a:schemeClr>
                </a:solidFill>
              </a:rPr>
              <a:t>ng</a:t>
            </a:r>
            <a:r>
              <a:rPr lang="en-AU" sz="2800" dirty="0" err="1"/>
              <a:t>apa</a:t>
            </a:r>
            <a:r>
              <a:rPr lang="en-AU" sz="2800" dirty="0"/>
              <a:t> /'</a:t>
            </a:r>
            <a:r>
              <a:rPr lang="en-AU" sz="2800" dirty="0" err="1">
                <a:solidFill>
                  <a:schemeClr val="accent2">
                    <a:lumMod val="75000"/>
                  </a:schemeClr>
                </a:solidFill>
              </a:rPr>
              <a:t>ŋ</a:t>
            </a:r>
            <a:r>
              <a:rPr lang="en-AU" sz="2800" dirty="0" err="1"/>
              <a:t>apa</a:t>
            </a:r>
            <a:r>
              <a:rPr lang="en-AU" sz="2800" dirty="0"/>
              <a:t>/</a:t>
            </a:r>
            <a:br>
              <a:rPr lang="en-AU" sz="2800" dirty="0"/>
            </a:br>
            <a:r>
              <a:rPr lang="en-AU" sz="2800" dirty="0"/>
              <a:t>'water'</a:t>
            </a:r>
            <a:endParaRPr lang="en-US" sz="2800" dirty="0"/>
          </a:p>
        </p:txBody>
      </p:sp>
      <p:pic>
        <p:nvPicPr>
          <p:cNvPr id="5" name="Wrlp_water_ngapa.mp3">
            <a:hlinkClick r:id="" action="ppaction://media"/>
            <a:extLst>
              <a:ext uri="{FF2B5EF4-FFF2-40B4-BE49-F238E27FC236}">
                <a16:creationId xmlns:a16="http://schemas.microsoft.com/office/drawing/2014/main" id="{FCA8C8AD-DE87-CEDA-E123-69391AF3B6C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915859" y="2666417"/>
            <a:ext cx="812800" cy="812800"/>
          </a:xfrm>
          <a:prstGeom prst="rect">
            <a:avLst/>
          </a:prstGeom>
        </p:spPr>
      </p:pic>
      <p:pic>
        <p:nvPicPr>
          <p:cNvPr id="11" name="Wrlp_2_24_ear_langa.mp3">
            <a:hlinkClick r:id="" action="ppaction://media"/>
            <a:extLst>
              <a:ext uri="{FF2B5EF4-FFF2-40B4-BE49-F238E27FC236}">
                <a16:creationId xmlns:a16="http://schemas.microsoft.com/office/drawing/2014/main" id="{5CFE1449-7607-F259-43A7-57634B1D0D6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000281" y="2616200"/>
            <a:ext cx="812800" cy="812800"/>
          </a:xfrm>
          <a:prstGeom prst="rect">
            <a:avLst/>
          </a:prstGeom>
        </p:spPr>
      </p:pic>
      <p:pic>
        <p:nvPicPr>
          <p:cNvPr id="14" name="Picture 13" descr="A faucet with water coming out of it&#10;&#10;AI-generated content may be incorrect.">
            <a:extLst>
              <a:ext uri="{FF2B5EF4-FFF2-40B4-BE49-F238E27FC236}">
                <a16:creationId xmlns:a16="http://schemas.microsoft.com/office/drawing/2014/main" id="{DD103C64-096F-39CE-F272-443C2557C316}"/>
              </a:ext>
            </a:extLst>
          </p:cNvPr>
          <p:cNvPicPr>
            <a:picLocks noChangeAspect="1"/>
          </p:cNvPicPr>
          <p:nvPr/>
        </p:nvPicPr>
        <p:blipFill>
          <a:blip r:embed="rId8"/>
          <a:stretch>
            <a:fillRect/>
          </a:stretch>
        </p:blipFill>
        <p:spPr>
          <a:xfrm>
            <a:off x="4747304" y="4096205"/>
            <a:ext cx="1149910" cy="1437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A cartoon of a child with arrows&#10;&#10;AI-generated content may be incorrect.">
            <a:extLst>
              <a:ext uri="{FF2B5EF4-FFF2-40B4-BE49-F238E27FC236}">
                <a16:creationId xmlns:a16="http://schemas.microsoft.com/office/drawing/2014/main" id="{AD55660B-07BD-F38C-7F89-7A9A78775044}"/>
              </a:ext>
            </a:extLst>
          </p:cNvPr>
          <p:cNvPicPr>
            <a:picLocks noChangeAspect="1"/>
          </p:cNvPicPr>
          <p:nvPr/>
        </p:nvPicPr>
        <p:blipFill>
          <a:blip r:embed="rId9"/>
          <a:stretch>
            <a:fillRect/>
          </a:stretch>
        </p:blipFill>
        <p:spPr>
          <a:xfrm>
            <a:off x="8323608" y="4053708"/>
            <a:ext cx="2127977" cy="13627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3763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9"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5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9A1BB-A0BC-FB54-F826-DF4238AAAF0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B0DDE63-A5B8-AA51-8D3D-345C5E8F1CAC}"/>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ja</a:t>
            </a:r>
            <a:r>
              <a:rPr lang="en-AU" sz="2800" dirty="0" err="1">
                <a:solidFill>
                  <a:schemeClr val="accent2">
                    <a:lumMod val="75000"/>
                  </a:schemeClr>
                </a:solidFill>
                <a:latin typeface="+mn-lt"/>
              </a:rPr>
              <a:t>j</a:t>
            </a:r>
            <a:r>
              <a:rPr lang="en-AU" sz="2800" dirty="0" err="1">
                <a:latin typeface="+mn-lt"/>
              </a:rPr>
              <a:t>a</a:t>
            </a:r>
            <a:r>
              <a:rPr lang="en-AU" sz="2800" dirty="0">
                <a:latin typeface="+mn-lt"/>
              </a:rPr>
              <a:t>  /'ca</a:t>
            </a:r>
            <a:r>
              <a:rPr lang="en-AU" sz="2800" dirty="0">
                <a:solidFill>
                  <a:schemeClr val="accent2">
                    <a:lumMod val="75000"/>
                  </a:schemeClr>
                </a:solidFill>
                <a:latin typeface="+mn-lt"/>
              </a:rPr>
              <a:t>c</a:t>
            </a:r>
            <a:r>
              <a:rPr lang="en-AU" sz="2800" dirty="0">
                <a:latin typeface="+mn-lt"/>
              </a:rPr>
              <a:t>a/</a:t>
            </a:r>
            <a:br>
              <a:rPr lang="en-AU" sz="2800" dirty="0">
                <a:latin typeface="+mn-lt"/>
              </a:rPr>
            </a:br>
            <a:r>
              <a:rPr lang="en-AU" sz="2800" dirty="0">
                <a:latin typeface="+mn-lt"/>
              </a:rPr>
              <a:t>‘father’s mother'</a:t>
            </a:r>
            <a:endParaRPr lang="en-US" sz="2800" dirty="0">
              <a:latin typeface="+mn-lt"/>
            </a:endParaRPr>
          </a:p>
        </p:txBody>
      </p:sp>
      <p:sp>
        <p:nvSpPr>
          <p:cNvPr id="7" name="Title 3">
            <a:extLst>
              <a:ext uri="{FF2B5EF4-FFF2-40B4-BE49-F238E27FC236}">
                <a16:creationId xmlns:a16="http://schemas.microsoft.com/office/drawing/2014/main" id="{EE268612-7939-1FBE-9D54-5CF301638B56}"/>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5E18CE1B-E9E4-0A6D-7B5B-F54ECD2B212D}"/>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30DC8CA1-9A0E-ADFF-D294-960989A06EB9}"/>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0D345313-E9F3-EE41-CAA0-D6A0E00E23A0}"/>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CF5102B-7CEA-F243-EB87-BFA096CF13DD}"/>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6DB459AA-9034-6AC3-5A0E-5FE2CA8418A9}"/>
              </a:ext>
            </a:extLst>
          </p:cNvPr>
          <p:cNvSpPr/>
          <p:nvPr/>
        </p:nvSpPr>
        <p:spPr>
          <a:xfrm>
            <a:off x="3983692" y="1324408"/>
            <a:ext cx="2906416" cy="1114097"/>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B08EBD49-07F2-DC25-0283-C95254D9F853}"/>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11DA92D-F049-67FC-269D-EAE707387ED6}"/>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4229BBEF-0362-FC2E-ED90-DC0006EDF8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E499F66-60A0-4E2A-6C31-8795FDA62AFF}"/>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a:solidFill>
                  <a:srgbClr val="C00000"/>
                </a:solidFill>
              </a:rPr>
              <a:t>c</a:t>
            </a:r>
            <a:r>
              <a:rPr lang="en-US" sz="4000" dirty="0">
                <a:solidFill>
                  <a:srgbClr val="C00000"/>
                </a:solidFill>
              </a:rPr>
              <a:t>/</a:t>
            </a:r>
          </a:p>
        </p:txBody>
      </p:sp>
      <p:sp>
        <p:nvSpPr>
          <p:cNvPr id="6" name="TextBox 5">
            <a:extLst>
              <a:ext uri="{FF2B5EF4-FFF2-40B4-BE49-F238E27FC236}">
                <a16:creationId xmlns:a16="http://schemas.microsoft.com/office/drawing/2014/main" id="{FE370D6D-619F-53EE-7A06-D4E54F38F73E}"/>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90% accuracy by age 48-60 months</a:t>
            </a:r>
          </a:p>
        </p:txBody>
      </p:sp>
      <p:sp>
        <p:nvSpPr>
          <p:cNvPr id="8" name="TextBox 7">
            <a:extLst>
              <a:ext uri="{FF2B5EF4-FFF2-40B4-BE49-F238E27FC236}">
                <a16:creationId xmlns:a16="http://schemas.microsoft.com/office/drawing/2014/main" id="{22F45061-86C6-35EE-4A89-9A59C2EA7843}"/>
              </a:ext>
            </a:extLst>
          </p:cNvPr>
          <p:cNvSpPr txBox="1"/>
          <p:nvPr/>
        </p:nvSpPr>
        <p:spPr>
          <a:xfrm>
            <a:off x="3878320" y="1387367"/>
            <a:ext cx="3133246" cy="1815882"/>
          </a:xfrm>
          <a:prstGeom prst="rect">
            <a:avLst/>
          </a:prstGeom>
          <a:noFill/>
        </p:spPr>
        <p:txBody>
          <a:bodyPr wrap="square" rtlCol="0">
            <a:spAutoFit/>
          </a:bodyPr>
          <a:lstStyle/>
          <a:p>
            <a:pPr algn="ctr"/>
            <a:r>
              <a:rPr lang="en-AU" sz="2800" dirty="0" err="1">
                <a:solidFill>
                  <a:schemeClr val="accent2">
                    <a:lumMod val="75000"/>
                  </a:schemeClr>
                </a:solidFill>
              </a:rPr>
              <a:t>j</a:t>
            </a:r>
            <a:r>
              <a:rPr lang="en-AU" sz="2800" dirty="0" err="1"/>
              <a:t>aja</a:t>
            </a:r>
            <a:r>
              <a:rPr lang="en-AU" sz="2800" dirty="0"/>
              <a:t>  /'</a:t>
            </a:r>
            <a:r>
              <a:rPr lang="en-AU" sz="2800" dirty="0">
                <a:solidFill>
                  <a:schemeClr val="accent2">
                    <a:lumMod val="75000"/>
                  </a:schemeClr>
                </a:solidFill>
              </a:rPr>
              <a:t>c</a:t>
            </a:r>
            <a:r>
              <a:rPr lang="en-AU" sz="2800" dirty="0"/>
              <a:t>aca/</a:t>
            </a:r>
          </a:p>
          <a:p>
            <a:pPr algn="ctr"/>
            <a:r>
              <a:rPr lang="en-AU" sz="2800" dirty="0"/>
              <a:t>‘father’s mother'</a:t>
            </a:r>
          </a:p>
          <a:p>
            <a:br>
              <a:rPr lang="en-AU" sz="2800" dirty="0"/>
            </a:br>
            <a:endParaRPr lang="en-AU" sz="2800" dirty="0"/>
          </a:p>
        </p:txBody>
      </p:sp>
      <p:pic>
        <p:nvPicPr>
          <p:cNvPr id="5" name="Wrlp_1_36_mothers_father_jaja.mp3">
            <a:hlinkClick r:id="" action="ppaction://media"/>
            <a:extLst>
              <a:ext uri="{FF2B5EF4-FFF2-40B4-BE49-F238E27FC236}">
                <a16:creationId xmlns:a16="http://schemas.microsoft.com/office/drawing/2014/main" id="{CDE8FC91-4D64-9911-CDA5-0CAA1A5449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007085" y="2654458"/>
            <a:ext cx="812800" cy="812800"/>
          </a:xfrm>
          <a:prstGeom prst="rect">
            <a:avLst/>
          </a:prstGeom>
        </p:spPr>
      </p:pic>
      <p:pic>
        <p:nvPicPr>
          <p:cNvPr id="11" name="Wrlp_1_36_mothers_father_jaja.mp3">
            <a:hlinkClick r:id="" action="ppaction://media"/>
            <a:extLst>
              <a:ext uri="{FF2B5EF4-FFF2-40B4-BE49-F238E27FC236}">
                <a16:creationId xmlns:a16="http://schemas.microsoft.com/office/drawing/2014/main" id="{EBDF1B3B-1110-0D20-21BE-9A1F2A7EF0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00281" y="2630618"/>
            <a:ext cx="812800" cy="812800"/>
          </a:xfrm>
          <a:prstGeom prst="rect">
            <a:avLst/>
          </a:prstGeom>
        </p:spPr>
      </p:pic>
      <p:pic>
        <p:nvPicPr>
          <p:cNvPr id="15" name="Picture 14" descr="A cartoon of a person holding a cane&#10;&#10;AI-generated content may be incorrect.">
            <a:extLst>
              <a:ext uri="{FF2B5EF4-FFF2-40B4-BE49-F238E27FC236}">
                <a16:creationId xmlns:a16="http://schemas.microsoft.com/office/drawing/2014/main" id="{17F51D14-B136-0BA7-EE21-2208B6940BFC}"/>
              </a:ext>
            </a:extLst>
          </p:cNvPr>
          <p:cNvPicPr>
            <a:picLocks noChangeAspect="1"/>
          </p:cNvPicPr>
          <p:nvPr/>
        </p:nvPicPr>
        <p:blipFill>
          <a:blip r:embed="rId6"/>
          <a:srcRect l="28711" t="10025" r="31200" b="281"/>
          <a:stretch>
            <a:fillRect/>
          </a:stretch>
        </p:blipFill>
        <p:spPr>
          <a:xfrm>
            <a:off x="4639074" y="3888826"/>
            <a:ext cx="1377975" cy="17342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A cartoon of a person holding a cane&#10;&#10;AI-generated content may be incorrect.">
            <a:extLst>
              <a:ext uri="{FF2B5EF4-FFF2-40B4-BE49-F238E27FC236}">
                <a16:creationId xmlns:a16="http://schemas.microsoft.com/office/drawing/2014/main" id="{C81D6FBE-8C40-237B-0AA9-13650FD63B9A}"/>
              </a:ext>
            </a:extLst>
          </p:cNvPr>
          <p:cNvPicPr>
            <a:picLocks noChangeAspect="1"/>
          </p:cNvPicPr>
          <p:nvPr/>
        </p:nvPicPr>
        <p:blipFill>
          <a:blip r:embed="rId6"/>
          <a:srcRect l="28711" t="10025" r="31200" b="281"/>
          <a:stretch>
            <a:fillRect/>
          </a:stretch>
        </p:blipFill>
        <p:spPr>
          <a:xfrm>
            <a:off x="8806549" y="3888826"/>
            <a:ext cx="1377975" cy="17342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8686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5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C1C42-4A36-7BA1-C8D7-AEDC526F15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55E03CC-5858-1083-F36A-D697B5BAA17F}"/>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wa</a:t>
            </a:r>
            <a:r>
              <a:rPr lang="en-AU" sz="2800" dirty="0" err="1">
                <a:solidFill>
                  <a:schemeClr val="accent2">
                    <a:lumMod val="75000"/>
                  </a:schemeClr>
                </a:solidFill>
                <a:latin typeface="+mn-lt"/>
              </a:rPr>
              <a:t>rl</a:t>
            </a:r>
            <a:r>
              <a:rPr lang="en-AU" sz="2800" dirty="0" err="1">
                <a:latin typeface="+mn-lt"/>
              </a:rPr>
              <a:t>u</a:t>
            </a:r>
            <a:r>
              <a:rPr lang="en-AU" sz="2800" dirty="0">
                <a:latin typeface="+mn-lt"/>
              </a:rPr>
              <a:t>  /</a:t>
            </a:r>
            <a:r>
              <a:rPr lang="en-AU" sz="2800" dirty="0"/>
              <a:t>'</a:t>
            </a:r>
            <a:r>
              <a:rPr lang="en-AU" sz="2800" dirty="0" err="1">
                <a:latin typeface="+mn-lt"/>
              </a:rPr>
              <a:t>wa</a:t>
            </a:r>
            <a:r>
              <a:rPr lang="en-AU" sz="2800" dirty="0" err="1">
                <a:solidFill>
                  <a:schemeClr val="accent2">
                    <a:lumMod val="75000"/>
                  </a:schemeClr>
                </a:solidFill>
                <a:latin typeface="+mn-lt"/>
              </a:rPr>
              <a:t>ɭ</a:t>
            </a:r>
            <a:r>
              <a:rPr lang="en-AU" sz="2800" dirty="0" err="1">
                <a:latin typeface="+mn-lt"/>
              </a:rPr>
              <a:t>u</a:t>
            </a:r>
            <a:r>
              <a:rPr lang="en-AU" sz="2800" dirty="0">
                <a:latin typeface="+mn-lt"/>
              </a:rPr>
              <a:t>/</a:t>
            </a:r>
            <a:br>
              <a:rPr lang="en-AU" sz="2800" dirty="0">
                <a:latin typeface="+mn-lt"/>
              </a:rPr>
            </a:br>
            <a:r>
              <a:rPr lang="en-AU" sz="2800" dirty="0">
                <a:latin typeface="+mn-lt"/>
              </a:rPr>
              <a:t>'fire'</a:t>
            </a:r>
            <a:endParaRPr lang="en-US" sz="2800" dirty="0">
              <a:latin typeface="+mn-lt"/>
            </a:endParaRPr>
          </a:p>
        </p:txBody>
      </p:sp>
      <p:sp>
        <p:nvSpPr>
          <p:cNvPr id="7" name="Title 3">
            <a:extLst>
              <a:ext uri="{FF2B5EF4-FFF2-40B4-BE49-F238E27FC236}">
                <a16:creationId xmlns:a16="http://schemas.microsoft.com/office/drawing/2014/main" id="{8359C3E4-6DC9-A655-B99B-489B00BB00CC}"/>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D8F8A8B8-8058-F72D-BF19-89C823FFF177}"/>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9" name="Rounded Rectangle 18">
            <a:extLst>
              <a:ext uri="{FF2B5EF4-FFF2-40B4-BE49-F238E27FC236}">
                <a16:creationId xmlns:a16="http://schemas.microsoft.com/office/drawing/2014/main" id="{CCFFE66E-7DCC-6EE2-4776-CFBECB085E49}"/>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5D8FDD0-6F95-5FF4-B095-020B8824F744}"/>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3" name="Rounded Rectangle 2">
            <a:extLst>
              <a:ext uri="{FF2B5EF4-FFF2-40B4-BE49-F238E27FC236}">
                <a16:creationId xmlns:a16="http://schemas.microsoft.com/office/drawing/2014/main" id="{024B721D-281C-EEB8-8C57-D4F9B539C29E}"/>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005126A-C47F-D012-204C-03B68E1932A9}"/>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F2F9B30F-2D8A-F081-697A-B729C8427B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5A20B75-340E-EB2A-015F-6CDA64D0E982}"/>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err="1">
                <a:solidFill>
                  <a:srgbClr val="C00000"/>
                </a:solidFill>
              </a:rPr>
              <a:t>ɭ</a:t>
            </a:r>
            <a:r>
              <a:rPr lang="en-US" sz="4000" dirty="0">
                <a:solidFill>
                  <a:srgbClr val="C00000"/>
                </a:solidFill>
              </a:rPr>
              <a:t>/</a:t>
            </a:r>
          </a:p>
        </p:txBody>
      </p:sp>
      <p:sp>
        <p:nvSpPr>
          <p:cNvPr id="6" name="TextBox 5">
            <a:extLst>
              <a:ext uri="{FF2B5EF4-FFF2-40B4-BE49-F238E27FC236}">
                <a16:creationId xmlns:a16="http://schemas.microsoft.com/office/drawing/2014/main" id="{8F595F76-CE34-9FF0-4BED-03D78D309404}"/>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75% accuracy by age 36 - 60 months</a:t>
            </a:r>
          </a:p>
        </p:txBody>
      </p:sp>
      <p:pic>
        <p:nvPicPr>
          <p:cNvPr id="5" name="Wrlp_2_63_fire_warlu.mp3">
            <a:hlinkClick r:id="" action="ppaction://media"/>
            <a:extLst>
              <a:ext uri="{FF2B5EF4-FFF2-40B4-BE49-F238E27FC236}">
                <a16:creationId xmlns:a16="http://schemas.microsoft.com/office/drawing/2014/main" id="{D0C25FAC-5C15-9410-0B96-D781176DB09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10670" y="2616200"/>
            <a:ext cx="812800" cy="812800"/>
          </a:xfrm>
          <a:prstGeom prst="rect">
            <a:avLst/>
          </a:prstGeom>
        </p:spPr>
      </p:pic>
      <p:pic>
        <p:nvPicPr>
          <p:cNvPr id="14" name="Picture 13" descr="A drawing of a fire&#10;&#10;AI-generated content may be incorrect.">
            <a:extLst>
              <a:ext uri="{FF2B5EF4-FFF2-40B4-BE49-F238E27FC236}">
                <a16:creationId xmlns:a16="http://schemas.microsoft.com/office/drawing/2014/main" id="{73E46B7E-AE64-BD8B-A6D8-414996FA9CCD}"/>
              </a:ext>
            </a:extLst>
          </p:cNvPr>
          <p:cNvPicPr>
            <a:picLocks noChangeAspect="1"/>
          </p:cNvPicPr>
          <p:nvPr/>
        </p:nvPicPr>
        <p:blipFill>
          <a:blip r:embed="rId8"/>
          <a:stretch>
            <a:fillRect/>
          </a:stretch>
        </p:blipFill>
        <p:spPr>
          <a:xfrm>
            <a:off x="8565935" y="3850297"/>
            <a:ext cx="1961985" cy="1267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874C31C6-A326-0ADE-5C43-64A5EC87E2EF}"/>
              </a:ext>
            </a:extLst>
          </p:cNvPr>
          <p:cNvSpPr txBox="1"/>
          <p:nvPr/>
        </p:nvSpPr>
        <p:spPr>
          <a:xfrm>
            <a:off x="8254999" y="5305362"/>
            <a:ext cx="2896477" cy="900246"/>
          </a:xfrm>
          <a:prstGeom prst="rect">
            <a:avLst/>
          </a:prstGeom>
          <a:noFill/>
        </p:spPr>
        <p:txBody>
          <a:bodyPr wrap="square" rtlCol="0">
            <a:spAutoFit/>
          </a:bodyPr>
          <a:lstStyle/>
          <a:p>
            <a:r>
              <a:rPr lang="en-AU" sz="1050" dirty="0"/>
              <a:t>Image: Samantha Disbray (collector), unknown unknown (illustrator), Samantha Disbray (depositor), 2022. JPEG. AILIB-NATURE_049-00.jpg at </a:t>
            </a:r>
            <a:r>
              <a:rPr lang="en-AU" sz="1050" dirty="0" err="1"/>
              <a:t>catalog.paradisec.org.au</a:t>
            </a:r>
            <a:r>
              <a:rPr lang="en-AU" sz="1050" dirty="0"/>
              <a:t>. https://</a:t>
            </a:r>
            <a:r>
              <a:rPr lang="en-AU" sz="1050" dirty="0" err="1"/>
              <a:t>dx.doi.org</a:t>
            </a:r>
            <a:r>
              <a:rPr lang="en-AU" sz="1050" dirty="0"/>
              <a:t>/10.26278/6QXC-8223</a:t>
            </a:r>
            <a:endParaRPr lang="en-US" sz="1050" dirty="0"/>
          </a:p>
        </p:txBody>
      </p:sp>
      <p:sp>
        <p:nvSpPr>
          <p:cNvPr id="16" name="Title 3">
            <a:extLst>
              <a:ext uri="{FF2B5EF4-FFF2-40B4-BE49-F238E27FC236}">
                <a16:creationId xmlns:a16="http://schemas.microsoft.com/office/drawing/2014/main" id="{CB2D46DA-2E4F-F63B-D873-9FFFB11E987A}"/>
              </a:ext>
            </a:extLst>
          </p:cNvPr>
          <p:cNvSpPr txBox="1">
            <a:spLocks/>
          </p:cNvSpPr>
          <p:nvPr/>
        </p:nvSpPr>
        <p:spPr>
          <a:xfrm>
            <a:off x="3042458" y="1387043"/>
            <a:ext cx="4689246" cy="8722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2800" dirty="0" err="1">
                <a:solidFill>
                  <a:schemeClr val="accent2">
                    <a:lumMod val="75000"/>
                  </a:schemeClr>
                </a:solidFill>
                <a:latin typeface="+mn-lt"/>
              </a:rPr>
              <a:t>l</a:t>
            </a:r>
            <a:r>
              <a:rPr lang="en-AU" sz="2800" dirty="0" err="1">
                <a:latin typeface="+mn-lt"/>
              </a:rPr>
              <a:t>awa</a:t>
            </a:r>
            <a:r>
              <a:rPr lang="en-AU" sz="2800" dirty="0">
                <a:latin typeface="+mn-lt"/>
              </a:rPr>
              <a:t>  /'</a:t>
            </a:r>
            <a:r>
              <a:rPr lang="en-AU" sz="2800" dirty="0" err="1">
                <a:solidFill>
                  <a:schemeClr val="accent2">
                    <a:lumMod val="75000"/>
                  </a:schemeClr>
                </a:solidFill>
              </a:rPr>
              <a:t>ɭ</a:t>
            </a:r>
            <a:r>
              <a:rPr lang="en-AU" sz="2800" dirty="0" err="1">
                <a:latin typeface="+mn-lt"/>
              </a:rPr>
              <a:t>awa</a:t>
            </a:r>
            <a:r>
              <a:rPr lang="en-AU" sz="2800" dirty="0">
                <a:latin typeface="+mn-lt"/>
              </a:rPr>
              <a:t>/</a:t>
            </a:r>
            <a:br>
              <a:rPr lang="en-AU" sz="2800" dirty="0">
                <a:latin typeface="+mn-lt"/>
              </a:rPr>
            </a:br>
            <a:r>
              <a:rPr lang="en-AU" sz="2800" dirty="0">
                <a:latin typeface="+mn-lt"/>
              </a:rPr>
              <a:t>'no'</a:t>
            </a:r>
            <a:endParaRPr lang="en-US" sz="2800" dirty="0">
              <a:latin typeface="+mn-lt"/>
            </a:endParaRPr>
          </a:p>
        </p:txBody>
      </p:sp>
      <p:sp>
        <p:nvSpPr>
          <p:cNvPr id="17" name="Rounded Rectangle 16">
            <a:extLst>
              <a:ext uri="{FF2B5EF4-FFF2-40B4-BE49-F238E27FC236}">
                <a16:creationId xmlns:a16="http://schemas.microsoft.com/office/drawing/2014/main" id="{34884696-BB37-DC77-9F8F-53852E6460C7}"/>
              </a:ext>
            </a:extLst>
          </p:cNvPr>
          <p:cNvSpPr/>
          <p:nvPr/>
        </p:nvSpPr>
        <p:spPr>
          <a:xfrm>
            <a:off x="4698850"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4510EFDA-5D71-E5B4-3715-FFF4920D4FD7}"/>
              </a:ext>
            </a:extLst>
          </p:cNvPr>
          <p:cNvSpPr/>
          <p:nvPr/>
        </p:nvSpPr>
        <p:spPr>
          <a:xfrm>
            <a:off x="3557464"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Wrlp_nothing_lawa.mp3">
            <a:hlinkClick r:id="" action="ppaction://media"/>
            <a:extLst>
              <a:ext uri="{FF2B5EF4-FFF2-40B4-BE49-F238E27FC236}">
                <a16:creationId xmlns:a16="http://schemas.microsoft.com/office/drawing/2014/main" id="{F572C958-BB25-27AA-5881-094A5A446819}"/>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070292" y="2620401"/>
            <a:ext cx="812800" cy="812800"/>
          </a:xfrm>
          <a:prstGeom prst="rect">
            <a:avLst/>
          </a:prstGeom>
        </p:spPr>
      </p:pic>
      <p:pic>
        <p:nvPicPr>
          <p:cNvPr id="21" name="Picture 20" descr="A cartoon of a person pointing&#10;&#10;AI-generated content may be incorrect.">
            <a:extLst>
              <a:ext uri="{FF2B5EF4-FFF2-40B4-BE49-F238E27FC236}">
                <a16:creationId xmlns:a16="http://schemas.microsoft.com/office/drawing/2014/main" id="{31F5B1AD-09A4-0F05-C375-F3D7EAF7D44B}"/>
              </a:ext>
            </a:extLst>
          </p:cNvPr>
          <p:cNvPicPr>
            <a:picLocks noChangeAspect="1"/>
          </p:cNvPicPr>
          <p:nvPr/>
        </p:nvPicPr>
        <p:blipFill>
          <a:blip r:embed="rId9"/>
          <a:stretch>
            <a:fillRect/>
          </a:stretch>
        </p:blipFill>
        <p:spPr>
          <a:xfrm>
            <a:off x="4989553" y="3812853"/>
            <a:ext cx="974277" cy="17430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F91AB4C0-646C-A336-0ABD-CB694FE7DF3A}"/>
              </a:ext>
            </a:extLst>
          </p:cNvPr>
          <p:cNvSpPr txBox="1"/>
          <p:nvPr/>
        </p:nvSpPr>
        <p:spPr>
          <a:xfrm>
            <a:off x="2028611" y="6366726"/>
            <a:ext cx="8134778" cy="369332"/>
          </a:xfrm>
          <a:prstGeom prst="rect">
            <a:avLst/>
          </a:prstGeom>
          <a:noFill/>
        </p:spPr>
        <p:txBody>
          <a:bodyPr wrap="square" rtlCol="0">
            <a:spAutoFit/>
          </a:bodyPr>
          <a:lstStyle/>
          <a:p>
            <a:r>
              <a:rPr lang="en-US" dirty="0"/>
              <a:t>Note: T</a:t>
            </a:r>
            <a:r>
              <a:rPr lang="en-AU" dirty="0"/>
              <a:t>he phoneme </a:t>
            </a:r>
            <a:r>
              <a:rPr lang="en-US" dirty="0"/>
              <a:t>/</a:t>
            </a:r>
            <a:r>
              <a:rPr lang="en-AU" dirty="0" err="1"/>
              <a:t>ɭ</a:t>
            </a:r>
            <a:r>
              <a:rPr lang="en-AU" dirty="0"/>
              <a:t>/ is written ‘</a:t>
            </a:r>
            <a:r>
              <a:rPr lang="en-AU" dirty="0" err="1"/>
              <a:t>rl</a:t>
            </a:r>
            <a:r>
              <a:rPr lang="en-AU" dirty="0"/>
              <a:t>’, except word-initially, when it is written ‘l’. </a:t>
            </a:r>
          </a:p>
        </p:txBody>
      </p:sp>
    </p:spTree>
    <p:extLst>
      <p:ext uri="{BB962C8B-B14F-4D97-AF65-F5344CB8AC3E}">
        <p14:creationId xmlns:p14="http://schemas.microsoft.com/office/powerpoint/2010/main" val="304303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7"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7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2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CC971-8E40-F46D-DA33-F572F31BF9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49ED0E-CEBE-37FA-9B4C-1BACB9D736DD}"/>
              </a:ext>
            </a:extLst>
          </p:cNvPr>
          <p:cNvSpPr>
            <a:spLocks noGrp="1"/>
          </p:cNvSpPr>
          <p:nvPr>
            <p:ph type="title"/>
          </p:nvPr>
        </p:nvSpPr>
        <p:spPr>
          <a:xfrm>
            <a:off x="6972447" y="1387043"/>
            <a:ext cx="4689246" cy="872254"/>
          </a:xfrm>
        </p:spPr>
        <p:txBody>
          <a:bodyPr>
            <a:noAutofit/>
          </a:bodyPr>
          <a:lstStyle/>
          <a:p>
            <a:pPr algn="ctr"/>
            <a:r>
              <a:rPr lang="en-AU" sz="2800" dirty="0" err="1"/>
              <a:t>ka</a:t>
            </a:r>
            <a:r>
              <a:rPr lang="en-AU" sz="2800" dirty="0" err="1">
                <a:solidFill>
                  <a:schemeClr val="accent2">
                    <a:lumMod val="75000"/>
                  </a:schemeClr>
                </a:solidFill>
              </a:rPr>
              <a:t>rt</a:t>
            </a:r>
            <a:r>
              <a:rPr lang="en-AU" sz="2800" dirty="0" err="1"/>
              <a:t>irdi</a:t>
            </a:r>
            <a:r>
              <a:rPr lang="en-AU" sz="2800" dirty="0"/>
              <a:t>  /'</a:t>
            </a:r>
            <a:r>
              <a:rPr lang="en-AU" sz="2800" dirty="0" err="1"/>
              <a:t>ka</a:t>
            </a:r>
            <a:r>
              <a:rPr lang="en-AU" sz="2800" dirty="0" err="1">
                <a:solidFill>
                  <a:schemeClr val="accent2">
                    <a:lumMod val="75000"/>
                  </a:schemeClr>
                </a:solidFill>
              </a:rPr>
              <a:t>ʈ</a:t>
            </a:r>
            <a:r>
              <a:rPr lang="en-AU" sz="2800" dirty="0" err="1"/>
              <a:t>iɽi</a:t>
            </a:r>
            <a:r>
              <a:rPr lang="en-AU" sz="2800" dirty="0"/>
              <a:t>/</a:t>
            </a:r>
            <a:br>
              <a:rPr lang="en-AU" sz="2800" dirty="0"/>
            </a:br>
            <a:r>
              <a:rPr lang="en-AU" sz="2800" dirty="0"/>
              <a:t>'tooth'</a:t>
            </a:r>
            <a:endParaRPr lang="en-US" sz="2800" dirty="0"/>
          </a:p>
        </p:txBody>
      </p:sp>
      <p:sp>
        <p:nvSpPr>
          <p:cNvPr id="7" name="Title 3">
            <a:extLst>
              <a:ext uri="{FF2B5EF4-FFF2-40B4-BE49-F238E27FC236}">
                <a16:creationId xmlns:a16="http://schemas.microsoft.com/office/drawing/2014/main" id="{56D1C2CE-8638-13EE-E644-66E544E2105F}"/>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D2B40C87-E1D1-59EB-DBB9-8207716B3860}"/>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9366C15B-A5A8-9DBB-B4AB-25500DBA42A4}"/>
              </a:ext>
            </a:extLst>
          </p:cNvPr>
          <p:cNvSpPr/>
          <p:nvPr/>
        </p:nvSpPr>
        <p:spPr>
          <a:xfrm>
            <a:off x="3815176" y="2638321"/>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BC196000-6DD7-38E6-2EA2-8A87FA5DA489}"/>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F9EC0E6-DB99-ADA1-80C3-79AE6251E29F}"/>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BC1EAAB8-20D2-E10E-76A4-B449FFB65129}"/>
              </a:ext>
            </a:extLst>
          </p:cNvPr>
          <p:cNvSpPr/>
          <p:nvPr/>
        </p:nvSpPr>
        <p:spPr>
          <a:xfrm>
            <a:off x="3878320" y="1190983"/>
            <a:ext cx="3094127" cy="1324786"/>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7869133F-01D5-EFDA-8F06-89ED8C081CA9}"/>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E7FC61-DCA7-358A-9845-FEC1AFA6AE8D}"/>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FC74A306-1145-DA13-D20A-C73B6CBF454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73C8CF6-20B9-E1E7-AABF-BA956732B923}"/>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2800" dirty="0" err="1">
                <a:solidFill>
                  <a:srgbClr val="C00000"/>
                </a:solidFill>
              </a:rPr>
              <a:t>ʈ</a:t>
            </a:r>
            <a:r>
              <a:rPr lang="en-US" sz="4000" dirty="0">
                <a:solidFill>
                  <a:srgbClr val="C00000"/>
                </a:solidFill>
              </a:rPr>
              <a:t>/</a:t>
            </a:r>
          </a:p>
        </p:txBody>
      </p:sp>
      <p:sp>
        <p:nvSpPr>
          <p:cNvPr id="6" name="TextBox 5">
            <a:extLst>
              <a:ext uri="{FF2B5EF4-FFF2-40B4-BE49-F238E27FC236}">
                <a16:creationId xmlns:a16="http://schemas.microsoft.com/office/drawing/2014/main" id="{4451A31D-5251-2A86-3A32-90DFC2C83E31}"/>
              </a:ext>
            </a:extLst>
          </p:cNvPr>
          <p:cNvSpPr txBox="1"/>
          <p:nvPr/>
        </p:nvSpPr>
        <p:spPr>
          <a:xfrm>
            <a:off x="499534" y="4542274"/>
            <a:ext cx="3315642" cy="1200329"/>
          </a:xfrm>
          <a:prstGeom prst="rect">
            <a:avLst/>
          </a:prstGeom>
          <a:noFill/>
        </p:spPr>
        <p:txBody>
          <a:bodyPr wrap="square" rtlCol="0">
            <a:spAutoFit/>
          </a:bodyPr>
          <a:lstStyle/>
          <a:p>
            <a:pPr algn="ctr"/>
            <a:r>
              <a:rPr lang="en-US" dirty="0"/>
              <a:t>Just under 75% accuracy at 24 – 36 months; later less accuracy</a:t>
            </a:r>
          </a:p>
          <a:p>
            <a:pPr algn="ctr"/>
            <a:r>
              <a:rPr lang="en-US" dirty="0"/>
              <a:t>(not many examples in our study)</a:t>
            </a:r>
          </a:p>
        </p:txBody>
      </p:sp>
      <p:pic>
        <p:nvPicPr>
          <p:cNvPr id="11" name="Picture 10" descr="A foot with a black arrow&#10;&#10;AI-generated content may be incorrect.">
            <a:extLst>
              <a:ext uri="{FF2B5EF4-FFF2-40B4-BE49-F238E27FC236}">
                <a16:creationId xmlns:a16="http://schemas.microsoft.com/office/drawing/2014/main" id="{62694232-0C51-9205-ABFF-C990357C7042}"/>
              </a:ext>
            </a:extLst>
          </p:cNvPr>
          <p:cNvPicPr>
            <a:picLocks noChangeAspect="1"/>
          </p:cNvPicPr>
          <p:nvPr/>
        </p:nvPicPr>
        <p:blipFill>
          <a:blip r:embed="rId9"/>
          <a:stretch>
            <a:fillRect/>
          </a:stretch>
        </p:blipFill>
        <p:spPr>
          <a:xfrm>
            <a:off x="5016625" y="3874970"/>
            <a:ext cx="817515" cy="9337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A black and white drawing of a mouth&#10;&#10;AI-generated content may be incorrect.">
            <a:extLst>
              <a:ext uri="{FF2B5EF4-FFF2-40B4-BE49-F238E27FC236}">
                <a16:creationId xmlns:a16="http://schemas.microsoft.com/office/drawing/2014/main" id="{1BB72DEF-4371-D95C-CA4B-F764DC98CAD9}"/>
              </a:ext>
            </a:extLst>
          </p:cNvPr>
          <p:cNvPicPr>
            <a:picLocks noChangeAspect="1"/>
          </p:cNvPicPr>
          <p:nvPr/>
        </p:nvPicPr>
        <p:blipFill>
          <a:blip r:embed="rId10"/>
          <a:stretch>
            <a:fillRect/>
          </a:stretch>
        </p:blipFill>
        <p:spPr>
          <a:xfrm>
            <a:off x="8376826" y="3826669"/>
            <a:ext cx="2251987" cy="9403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BD108BF2-A383-C439-F7D3-BA690CB79F59}"/>
              </a:ext>
            </a:extLst>
          </p:cNvPr>
          <p:cNvSpPr txBox="1"/>
          <p:nvPr/>
        </p:nvSpPr>
        <p:spPr>
          <a:xfrm>
            <a:off x="2157355" y="6267857"/>
            <a:ext cx="8881750" cy="369332"/>
          </a:xfrm>
          <a:prstGeom prst="rect">
            <a:avLst/>
          </a:prstGeom>
          <a:noFill/>
        </p:spPr>
        <p:txBody>
          <a:bodyPr wrap="square" rtlCol="0">
            <a:spAutoFit/>
          </a:bodyPr>
          <a:lstStyle/>
          <a:p>
            <a:r>
              <a:rPr lang="en-US" dirty="0"/>
              <a:t>Note: T</a:t>
            </a:r>
            <a:r>
              <a:rPr lang="en-AU" dirty="0"/>
              <a:t>he phoneme </a:t>
            </a:r>
            <a:r>
              <a:rPr lang="en-US" dirty="0"/>
              <a:t>/</a:t>
            </a:r>
            <a:r>
              <a:rPr lang="en-AU" dirty="0" err="1"/>
              <a:t>ʈ</a:t>
            </a:r>
            <a:r>
              <a:rPr lang="en-AU" dirty="0"/>
              <a:t>/ is written ‘rt’, except word-initially, when it is written ‘t’.  </a:t>
            </a:r>
          </a:p>
        </p:txBody>
      </p:sp>
      <p:sp>
        <p:nvSpPr>
          <p:cNvPr id="14" name="TextBox 13">
            <a:extLst>
              <a:ext uri="{FF2B5EF4-FFF2-40B4-BE49-F238E27FC236}">
                <a16:creationId xmlns:a16="http://schemas.microsoft.com/office/drawing/2014/main" id="{B7016CAB-214A-9267-890E-D4D42D579F0D}"/>
              </a:ext>
            </a:extLst>
          </p:cNvPr>
          <p:cNvSpPr txBox="1"/>
          <p:nvPr/>
        </p:nvSpPr>
        <p:spPr>
          <a:xfrm>
            <a:off x="3610322" y="1420937"/>
            <a:ext cx="3731131" cy="954107"/>
          </a:xfrm>
          <a:prstGeom prst="rect">
            <a:avLst/>
          </a:prstGeom>
          <a:noFill/>
        </p:spPr>
        <p:txBody>
          <a:bodyPr wrap="square" rtlCol="0">
            <a:spAutoFit/>
          </a:bodyPr>
          <a:lstStyle/>
          <a:p>
            <a:pPr algn="ctr"/>
            <a:r>
              <a:rPr lang="en-AU" sz="2800" dirty="0">
                <a:solidFill>
                  <a:schemeClr val="accent2">
                    <a:lumMod val="75000"/>
                  </a:schemeClr>
                </a:solidFill>
              </a:rPr>
              <a:t>t</a:t>
            </a:r>
            <a:r>
              <a:rPr lang="en-AU" sz="2800" dirty="0"/>
              <a:t>ari  /'</a:t>
            </a:r>
            <a:r>
              <a:rPr lang="en-AU" sz="2800" dirty="0" err="1">
                <a:solidFill>
                  <a:schemeClr val="accent2">
                    <a:lumMod val="75000"/>
                  </a:schemeClr>
                </a:solidFill>
              </a:rPr>
              <a:t>ʈ</a:t>
            </a:r>
            <a:r>
              <a:rPr lang="en-AU" sz="2800" dirty="0" err="1"/>
              <a:t>aɻi</a:t>
            </a:r>
            <a:r>
              <a:rPr lang="en-AU" sz="2800" dirty="0"/>
              <a:t>/</a:t>
            </a:r>
            <a:br>
              <a:rPr lang="en-AU" sz="2800" dirty="0"/>
            </a:br>
            <a:r>
              <a:rPr lang="en-AU" sz="2800" dirty="0"/>
              <a:t>'heel'</a:t>
            </a:r>
            <a:endParaRPr lang="en-US" sz="2800" dirty="0"/>
          </a:p>
        </p:txBody>
      </p:sp>
      <p:sp>
        <p:nvSpPr>
          <p:cNvPr id="16" name="Rounded Rectangle 15">
            <a:extLst>
              <a:ext uri="{FF2B5EF4-FFF2-40B4-BE49-F238E27FC236}">
                <a16:creationId xmlns:a16="http://schemas.microsoft.com/office/drawing/2014/main" id="{3F3D0E89-0F5E-3DE1-DB78-92F84DC071DF}"/>
              </a:ext>
            </a:extLst>
          </p:cNvPr>
          <p:cNvSpPr/>
          <p:nvPr/>
        </p:nvSpPr>
        <p:spPr>
          <a:xfrm>
            <a:off x="5475887" y="2638321"/>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tari.wav">
            <a:hlinkClick r:id="" action="ppaction://media"/>
            <a:extLst>
              <a:ext uri="{FF2B5EF4-FFF2-40B4-BE49-F238E27FC236}">
                <a16:creationId xmlns:a16="http://schemas.microsoft.com/office/drawing/2014/main" id="{66205AE3-9463-C909-023F-19597D10FC1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150335" y="2757627"/>
            <a:ext cx="812800" cy="812800"/>
          </a:xfrm>
          <a:prstGeom prst="rect">
            <a:avLst/>
          </a:prstGeom>
        </p:spPr>
      </p:pic>
      <p:pic>
        <p:nvPicPr>
          <p:cNvPr id="24" name="r_m_W_A21_kartirdi7.wav">
            <a:hlinkClick r:id="" action="ppaction://media"/>
            <a:extLst>
              <a:ext uri="{FF2B5EF4-FFF2-40B4-BE49-F238E27FC236}">
                <a16:creationId xmlns:a16="http://schemas.microsoft.com/office/drawing/2014/main" id="{B27D03DC-3A1D-5740-B415-1656230CB236}"/>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9000281" y="2675126"/>
            <a:ext cx="812800" cy="812800"/>
          </a:xfrm>
          <a:prstGeom prst="rect">
            <a:avLst/>
          </a:prstGeom>
        </p:spPr>
      </p:pic>
      <p:sp>
        <p:nvSpPr>
          <p:cNvPr id="23" name="TextBox 22">
            <a:extLst>
              <a:ext uri="{FF2B5EF4-FFF2-40B4-BE49-F238E27FC236}">
                <a16:creationId xmlns:a16="http://schemas.microsoft.com/office/drawing/2014/main" id="{BCD57BF1-8C2F-2B64-7496-45B5998ABC7A}"/>
              </a:ext>
            </a:extLst>
          </p:cNvPr>
          <p:cNvSpPr txBox="1"/>
          <p:nvPr/>
        </p:nvSpPr>
        <p:spPr>
          <a:xfrm>
            <a:off x="3823430" y="4956727"/>
            <a:ext cx="3664023" cy="707886"/>
          </a:xfrm>
          <a:prstGeom prst="rect">
            <a:avLst/>
          </a:prstGeom>
          <a:noFill/>
        </p:spPr>
        <p:txBody>
          <a:bodyPr wrap="square">
            <a:spAutoFit/>
          </a:bodyPr>
          <a:lstStyle/>
          <a:p>
            <a:r>
              <a:rPr lang="en-AU" sz="1000" dirty="0"/>
              <a:t>Image adapted from: Samantha Disbray (collector), David Le May (illustrator), Samantha Disbray (depositor), 2022. JPEG. AILIB-BODY_037-00.jpg at </a:t>
            </a:r>
            <a:r>
              <a:rPr lang="en-AU" sz="1000" dirty="0" err="1"/>
              <a:t>catalog.paradisec.org.au</a:t>
            </a:r>
            <a:r>
              <a:rPr lang="en-AU" sz="1000" dirty="0"/>
              <a:t>. https://</a:t>
            </a:r>
            <a:r>
              <a:rPr lang="en-AU" sz="1000" dirty="0" err="1"/>
              <a:t>dx.doi.org</a:t>
            </a:r>
            <a:r>
              <a:rPr lang="en-AU" sz="1000" dirty="0"/>
              <a:t>/10.26278/QFGZ-AC50</a:t>
            </a:r>
            <a:endParaRPr lang="en-US" sz="1000" dirty="0"/>
          </a:p>
        </p:txBody>
      </p:sp>
      <p:sp>
        <p:nvSpPr>
          <p:cNvPr id="25" name="TextBox 24">
            <a:extLst>
              <a:ext uri="{FF2B5EF4-FFF2-40B4-BE49-F238E27FC236}">
                <a16:creationId xmlns:a16="http://schemas.microsoft.com/office/drawing/2014/main" id="{DB328250-493C-F1C8-6264-9F5DBECD872B}"/>
              </a:ext>
            </a:extLst>
          </p:cNvPr>
          <p:cNvSpPr txBox="1"/>
          <p:nvPr/>
        </p:nvSpPr>
        <p:spPr>
          <a:xfrm>
            <a:off x="8221347" y="4950179"/>
            <a:ext cx="3183467" cy="861774"/>
          </a:xfrm>
          <a:prstGeom prst="rect">
            <a:avLst/>
          </a:prstGeom>
          <a:noFill/>
        </p:spPr>
        <p:txBody>
          <a:bodyPr wrap="square" rtlCol="0">
            <a:spAutoFit/>
          </a:bodyPr>
          <a:lstStyle/>
          <a:p>
            <a:r>
              <a:rPr lang="en-AU" sz="1000" dirty="0"/>
              <a:t>Image: Samantha Disbray (collector), David Le May (illustrator), Samantha Disbray (depositor), 2022. JPEG. AILIB-BODY_030-00.jpg at </a:t>
            </a:r>
            <a:r>
              <a:rPr lang="en-AU" sz="1000" dirty="0" err="1"/>
              <a:t>catalog.paradisec.org.au</a:t>
            </a:r>
            <a:r>
              <a:rPr lang="en-AU" sz="1000" dirty="0"/>
              <a:t>. https://</a:t>
            </a:r>
            <a:r>
              <a:rPr lang="en-AU" sz="1000" dirty="0" err="1"/>
              <a:t>dx.doi.org</a:t>
            </a:r>
            <a:r>
              <a:rPr lang="en-AU" sz="1000" dirty="0"/>
              <a:t>/10.26278/JZZC-MM17</a:t>
            </a:r>
            <a:endParaRPr lang="en-US" sz="1000" dirty="0"/>
          </a:p>
        </p:txBody>
      </p:sp>
      <p:pic>
        <p:nvPicPr>
          <p:cNvPr id="8" name="W_A21_tari4.wav">
            <a:hlinkClick r:id="" action="ppaction://media"/>
            <a:extLst>
              <a:ext uri="{FF2B5EF4-FFF2-40B4-BE49-F238E27FC236}">
                <a16:creationId xmlns:a16="http://schemas.microsoft.com/office/drawing/2014/main" id="{BA2A5A09-C024-D1DE-4E32-8ECE4573E896}"/>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5847329" y="2792641"/>
            <a:ext cx="812800" cy="812800"/>
          </a:xfrm>
          <a:prstGeom prst="rect">
            <a:avLst/>
          </a:prstGeom>
        </p:spPr>
      </p:pic>
    </p:spTree>
    <p:extLst>
      <p:ext uri="{BB962C8B-B14F-4D97-AF65-F5344CB8AC3E}">
        <p14:creationId xmlns:p14="http://schemas.microsoft.com/office/powerpoint/2010/main" val="661296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9"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76"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02"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7"/>
                </p:tgtEl>
              </p:cMediaNode>
            </p:audio>
            <p:audio>
              <p:cMediaNode vol="80000">
                <p:cTn id="16" fill="hold" display="0">
                  <p:stCondLst>
                    <p:cond delay="indefinite"/>
                  </p:stCondLst>
                  <p:endCondLst>
                    <p:cond evt="onStopAudio" delay="0">
                      <p:tgtEl>
                        <p:sldTgt/>
                      </p:tgtEl>
                    </p:cond>
                  </p:endCondLst>
                </p:cTn>
                <p:tgtEl>
                  <p:spTgt spid="24"/>
                </p:tgtEl>
              </p:cMediaNode>
            </p:audio>
            <p:audio>
              <p:cMediaNode vol="80000">
                <p:cTn id="1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0295B-94C4-46DA-7357-61F112F833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7454D9-947B-02D0-BBD4-9ADB88E50E28}"/>
              </a:ext>
            </a:extLst>
          </p:cNvPr>
          <p:cNvSpPr>
            <a:spLocks noGrp="1"/>
          </p:cNvSpPr>
          <p:nvPr>
            <p:ph type="title"/>
          </p:nvPr>
        </p:nvSpPr>
        <p:spPr>
          <a:xfrm>
            <a:off x="6972447" y="1387043"/>
            <a:ext cx="4689246" cy="872254"/>
          </a:xfrm>
        </p:spPr>
        <p:txBody>
          <a:bodyPr>
            <a:noAutofit/>
          </a:bodyPr>
          <a:lstStyle/>
          <a:p>
            <a:pPr algn="ctr"/>
            <a:r>
              <a:rPr lang="en-AU" sz="2800" dirty="0" err="1"/>
              <a:t>nya</a:t>
            </a:r>
            <a:r>
              <a:rPr lang="en-AU" sz="2800" dirty="0" err="1">
                <a:solidFill>
                  <a:schemeClr val="accent2">
                    <a:lumMod val="75000"/>
                  </a:schemeClr>
                </a:solidFill>
              </a:rPr>
              <a:t>ny</a:t>
            </a:r>
            <a:r>
              <a:rPr lang="en-AU" sz="2800" dirty="0" err="1"/>
              <a:t>a</a:t>
            </a:r>
            <a:r>
              <a:rPr lang="en-AU" sz="2800" dirty="0"/>
              <a:t>  /'</a:t>
            </a:r>
            <a:r>
              <a:rPr lang="en-AU" sz="2800" dirty="0" err="1"/>
              <a:t>ɲa</a:t>
            </a:r>
            <a:r>
              <a:rPr lang="en-AU" sz="2800" dirty="0" err="1">
                <a:solidFill>
                  <a:schemeClr val="accent2">
                    <a:lumMod val="75000"/>
                  </a:schemeClr>
                </a:solidFill>
              </a:rPr>
              <a:t>ɲ</a:t>
            </a:r>
            <a:r>
              <a:rPr lang="en-AU" sz="2800" dirty="0" err="1"/>
              <a:t>a</a:t>
            </a:r>
            <a:r>
              <a:rPr lang="en-AU" sz="2800" dirty="0"/>
              <a:t>/</a:t>
            </a:r>
            <a:br>
              <a:rPr lang="en-AU" sz="2800" dirty="0"/>
            </a:br>
            <a:r>
              <a:rPr lang="en-AU" sz="2800" dirty="0"/>
              <a:t>'food'</a:t>
            </a:r>
          </a:p>
        </p:txBody>
      </p:sp>
      <p:sp>
        <p:nvSpPr>
          <p:cNvPr id="7" name="Title 3">
            <a:extLst>
              <a:ext uri="{FF2B5EF4-FFF2-40B4-BE49-F238E27FC236}">
                <a16:creationId xmlns:a16="http://schemas.microsoft.com/office/drawing/2014/main" id="{A3568160-4722-8397-7A32-6165B73CC439}"/>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47CE9C34-2227-A8B7-6E44-6A385AACCB6D}"/>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448F93AA-2499-F4E6-07BD-8D399C9C5B17}"/>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18D2B4FB-1A97-9817-C406-E20BD4C3842A}"/>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4C6AFB9-CC22-E896-04D8-94A180AF4582}"/>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AC8A198C-F7A1-59C0-61D3-230193ED6C99}"/>
              </a:ext>
            </a:extLst>
          </p:cNvPr>
          <p:cNvSpPr/>
          <p:nvPr/>
        </p:nvSpPr>
        <p:spPr>
          <a:xfrm>
            <a:off x="3878320" y="1190983"/>
            <a:ext cx="3094127" cy="1324786"/>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0FCB4116-EF45-30B3-4514-2F7076B5AAF4}"/>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9E88EF2-87C0-6CE3-C583-85E4CF5734F5}"/>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378594A2-D184-385C-35FE-647AB66201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96CE867-E2C4-EF5F-45BA-1ED7187843DE}"/>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err="1">
                <a:solidFill>
                  <a:srgbClr val="C00000"/>
                </a:solidFill>
              </a:rPr>
              <a:t>ɲ</a:t>
            </a:r>
            <a:r>
              <a:rPr lang="en-US" sz="4000" dirty="0">
                <a:solidFill>
                  <a:srgbClr val="C00000"/>
                </a:solidFill>
              </a:rPr>
              <a:t>/</a:t>
            </a:r>
          </a:p>
        </p:txBody>
      </p:sp>
      <p:sp>
        <p:nvSpPr>
          <p:cNvPr id="6" name="TextBox 5">
            <a:extLst>
              <a:ext uri="{FF2B5EF4-FFF2-40B4-BE49-F238E27FC236}">
                <a16:creationId xmlns:a16="http://schemas.microsoft.com/office/drawing/2014/main" id="{A525BAF0-DD37-B955-3012-D71AE4A9A050}"/>
              </a:ext>
            </a:extLst>
          </p:cNvPr>
          <p:cNvSpPr txBox="1"/>
          <p:nvPr/>
        </p:nvSpPr>
        <p:spPr>
          <a:xfrm>
            <a:off x="790034" y="4634607"/>
            <a:ext cx="2836033" cy="1200329"/>
          </a:xfrm>
          <a:prstGeom prst="rect">
            <a:avLst/>
          </a:prstGeom>
          <a:noFill/>
        </p:spPr>
        <p:txBody>
          <a:bodyPr wrap="square" rtlCol="0">
            <a:spAutoFit/>
          </a:bodyPr>
          <a:lstStyle/>
          <a:p>
            <a:pPr algn="ctr"/>
            <a:r>
              <a:rPr lang="en-US" dirty="0"/>
              <a:t>Just under 75% accuracy at 48 – 60 months;</a:t>
            </a:r>
          </a:p>
          <a:p>
            <a:pPr algn="ctr"/>
            <a:r>
              <a:rPr lang="en-US" dirty="0"/>
              <a:t>Just under 90% at 60 – 72 months</a:t>
            </a:r>
          </a:p>
        </p:txBody>
      </p:sp>
      <p:sp>
        <p:nvSpPr>
          <p:cNvPr id="8" name="TextBox 7">
            <a:extLst>
              <a:ext uri="{FF2B5EF4-FFF2-40B4-BE49-F238E27FC236}">
                <a16:creationId xmlns:a16="http://schemas.microsoft.com/office/drawing/2014/main" id="{AE2D0AE7-F143-A291-DCB6-757EC8F444AE}"/>
              </a:ext>
            </a:extLst>
          </p:cNvPr>
          <p:cNvSpPr txBox="1"/>
          <p:nvPr/>
        </p:nvSpPr>
        <p:spPr>
          <a:xfrm>
            <a:off x="3825769" y="1429410"/>
            <a:ext cx="3255871" cy="954107"/>
          </a:xfrm>
          <a:prstGeom prst="rect">
            <a:avLst/>
          </a:prstGeom>
          <a:noFill/>
        </p:spPr>
        <p:txBody>
          <a:bodyPr wrap="square" rtlCol="0">
            <a:spAutoFit/>
          </a:bodyPr>
          <a:lstStyle/>
          <a:p>
            <a:pPr algn="ctr"/>
            <a:r>
              <a:rPr lang="en-AU" sz="2800" dirty="0" err="1">
                <a:solidFill>
                  <a:schemeClr val="accent2">
                    <a:lumMod val="75000"/>
                  </a:schemeClr>
                </a:solidFill>
              </a:rPr>
              <a:t>ny</a:t>
            </a:r>
            <a:r>
              <a:rPr lang="en-AU" sz="2800" dirty="0" err="1"/>
              <a:t>anya</a:t>
            </a:r>
            <a:r>
              <a:rPr lang="en-AU" sz="2800" dirty="0"/>
              <a:t>  /'</a:t>
            </a:r>
            <a:r>
              <a:rPr lang="en-AU" sz="2800" dirty="0" err="1">
                <a:solidFill>
                  <a:schemeClr val="accent2">
                    <a:lumMod val="75000"/>
                  </a:schemeClr>
                </a:solidFill>
              </a:rPr>
              <a:t>ɲ</a:t>
            </a:r>
            <a:r>
              <a:rPr lang="en-AU" sz="2800" dirty="0" err="1"/>
              <a:t>aɲa</a:t>
            </a:r>
            <a:r>
              <a:rPr lang="en-AU" sz="2800" dirty="0"/>
              <a:t>/</a:t>
            </a:r>
          </a:p>
          <a:p>
            <a:pPr algn="ctr"/>
            <a:r>
              <a:rPr lang="en-AU" sz="2800" dirty="0"/>
              <a:t>'food'</a:t>
            </a:r>
          </a:p>
        </p:txBody>
      </p:sp>
      <p:pic>
        <p:nvPicPr>
          <p:cNvPr id="5" name="Wrlp_food_nyanya.wav">
            <a:hlinkClick r:id="" action="ppaction://media"/>
            <a:extLst>
              <a:ext uri="{FF2B5EF4-FFF2-40B4-BE49-F238E27FC236}">
                <a16:creationId xmlns:a16="http://schemas.microsoft.com/office/drawing/2014/main" id="{BDDF392A-F21B-B8FF-49DA-026A6FD4E7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018983" y="2655921"/>
            <a:ext cx="812800" cy="812800"/>
          </a:xfrm>
          <a:prstGeom prst="rect">
            <a:avLst/>
          </a:prstGeom>
        </p:spPr>
      </p:pic>
      <p:pic>
        <p:nvPicPr>
          <p:cNvPr id="11" name="Wrlp_food_nyanya.wav">
            <a:hlinkClick r:id="" action="ppaction://media"/>
            <a:extLst>
              <a:ext uri="{FF2B5EF4-FFF2-40B4-BE49-F238E27FC236}">
                <a16:creationId xmlns:a16="http://schemas.microsoft.com/office/drawing/2014/main" id="{8E0A0AC0-77EA-EB62-81CD-4EF5F593A0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00281" y="2612408"/>
            <a:ext cx="812800" cy="812800"/>
          </a:xfrm>
          <a:prstGeom prst="rect">
            <a:avLst/>
          </a:prstGeom>
        </p:spPr>
      </p:pic>
      <p:pic>
        <p:nvPicPr>
          <p:cNvPr id="15" name="Picture 14" descr="A black and white image of a plate of fruits&#10;&#10;AI-generated content may be incorrect.">
            <a:extLst>
              <a:ext uri="{FF2B5EF4-FFF2-40B4-BE49-F238E27FC236}">
                <a16:creationId xmlns:a16="http://schemas.microsoft.com/office/drawing/2014/main" id="{A6E965A4-B21B-D991-DC13-893B6B670D88}"/>
              </a:ext>
            </a:extLst>
          </p:cNvPr>
          <p:cNvPicPr>
            <a:picLocks noChangeAspect="1"/>
          </p:cNvPicPr>
          <p:nvPr/>
        </p:nvPicPr>
        <p:blipFill>
          <a:blip r:embed="rId6"/>
          <a:stretch>
            <a:fillRect/>
          </a:stretch>
        </p:blipFill>
        <p:spPr>
          <a:xfrm>
            <a:off x="4252791" y="3786080"/>
            <a:ext cx="2199049" cy="1324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A black and white image of a plate of fruits&#10;&#10;AI-generated content may be incorrect.">
            <a:extLst>
              <a:ext uri="{FF2B5EF4-FFF2-40B4-BE49-F238E27FC236}">
                <a16:creationId xmlns:a16="http://schemas.microsoft.com/office/drawing/2014/main" id="{92C55D0B-DE7F-AEB5-4F0D-513161E57456}"/>
              </a:ext>
            </a:extLst>
          </p:cNvPr>
          <p:cNvPicPr>
            <a:picLocks noChangeAspect="1"/>
          </p:cNvPicPr>
          <p:nvPr/>
        </p:nvPicPr>
        <p:blipFill>
          <a:blip r:embed="rId6"/>
          <a:stretch>
            <a:fillRect/>
          </a:stretch>
        </p:blipFill>
        <p:spPr>
          <a:xfrm>
            <a:off x="8359706" y="3827666"/>
            <a:ext cx="2199049" cy="1324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839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7"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7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58D2C-BE25-6FBE-C4D4-89CF759A23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5B7EACC-A75E-CF01-761C-F1AB7FFBDAA4}"/>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wi</a:t>
            </a:r>
            <a:r>
              <a:rPr lang="en-AU" sz="2800" dirty="0" err="1">
                <a:solidFill>
                  <a:schemeClr val="accent2">
                    <a:lumMod val="75000"/>
                  </a:schemeClr>
                </a:solidFill>
                <a:latin typeface="+mn-lt"/>
              </a:rPr>
              <a:t>r</a:t>
            </a:r>
            <a:r>
              <a:rPr lang="en-AU" sz="2800" dirty="0" err="1">
                <a:latin typeface="+mn-lt"/>
              </a:rPr>
              <a:t>i</a:t>
            </a:r>
            <a:r>
              <a:rPr lang="en-AU" sz="2800" dirty="0">
                <a:latin typeface="+mn-lt"/>
              </a:rPr>
              <a:t> /</a:t>
            </a:r>
            <a:r>
              <a:rPr lang="en-AU" sz="2800" dirty="0"/>
              <a:t>'</a:t>
            </a:r>
            <a:r>
              <a:rPr lang="en-AU" sz="2800" dirty="0" err="1">
                <a:latin typeface="+mn-lt"/>
              </a:rPr>
              <a:t>wi</a:t>
            </a:r>
            <a:r>
              <a:rPr lang="en-AU" sz="2800" dirty="0" err="1">
                <a:solidFill>
                  <a:schemeClr val="accent2">
                    <a:lumMod val="75000"/>
                  </a:schemeClr>
                </a:solidFill>
                <a:latin typeface="+mn-lt"/>
              </a:rPr>
              <a:t>ɻ</a:t>
            </a:r>
            <a:r>
              <a:rPr lang="en-AU" sz="2800" dirty="0" err="1">
                <a:latin typeface="+mn-lt"/>
              </a:rPr>
              <a:t>i</a:t>
            </a:r>
            <a:r>
              <a:rPr lang="en-AU" sz="2800" dirty="0">
                <a:latin typeface="+mn-lt"/>
              </a:rPr>
              <a:t>/</a:t>
            </a:r>
            <a:br>
              <a:rPr lang="en-AU" sz="2800" dirty="0">
                <a:latin typeface="+mn-lt"/>
              </a:rPr>
            </a:br>
            <a:r>
              <a:rPr lang="en-AU" sz="2800" dirty="0">
                <a:latin typeface="+mn-lt"/>
              </a:rPr>
              <a:t>'big'</a:t>
            </a:r>
            <a:endParaRPr lang="en-US" sz="2800" dirty="0">
              <a:latin typeface="+mn-lt"/>
            </a:endParaRPr>
          </a:p>
        </p:txBody>
      </p:sp>
      <p:sp>
        <p:nvSpPr>
          <p:cNvPr id="7" name="Title 3">
            <a:extLst>
              <a:ext uri="{FF2B5EF4-FFF2-40B4-BE49-F238E27FC236}">
                <a16:creationId xmlns:a16="http://schemas.microsoft.com/office/drawing/2014/main" id="{83FA1DD8-9BCE-717F-7131-AED215C51FFE}"/>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3CCF2027-10D7-D5E7-CB62-74E3A40D3FC9}"/>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7130879B-CD47-9DC5-B6DC-EF74A517B3AD}"/>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37D6C874-75F6-7DE9-F06B-82DA144B3718}"/>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69C6320-C6EE-059F-0768-837F435B6EC3}"/>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5658F6FA-B5DF-DC5C-2C6B-37AC644236EC}"/>
              </a:ext>
            </a:extLst>
          </p:cNvPr>
          <p:cNvSpPr/>
          <p:nvPr/>
        </p:nvSpPr>
        <p:spPr>
          <a:xfrm>
            <a:off x="3878320" y="1190983"/>
            <a:ext cx="3094127" cy="1324786"/>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A6EBED93-5BEF-063F-E3C0-5304C9BA1AF3}"/>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0067C92-3FC0-CB69-205B-39E3484EF0DD}"/>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D77FDC73-1667-BC20-41CC-425032E4BD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926B60F-B0B0-3DA6-761C-1D00345EA8A3}"/>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err="1">
                <a:solidFill>
                  <a:srgbClr val="C00000"/>
                </a:solidFill>
              </a:rPr>
              <a:t>ɻ</a:t>
            </a:r>
            <a:r>
              <a:rPr lang="en-US" sz="4000" dirty="0">
                <a:solidFill>
                  <a:srgbClr val="C00000"/>
                </a:solidFill>
              </a:rPr>
              <a:t>/</a:t>
            </a:r>
          </a:p>
        </p:txBody>
      </p:sp>
      <p:sp>
        <p:nvSpPr>
          <p:cNvPr id="6" name="TextBox 5">
            <a:extLst>
              <a:ext uri="{FF2B5EF4-FFF2-40B4-BE49-F238E27FC236}">
                <a16:creationId xmlns:a16="http://schemas.microsoft.com/office/drawing/2014/main" id="{2EE8A52F-9B16-DB2F-2BAD-44EFCAB21C58}"/>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90% accuracy by age 60-72 months</a:t>
            </a:r>
          </a:p>
        </p:txBody>
      </p:sp>
      <p:sp>
        <p:nvSpPr>
          <p:cNvPr id="8" name="TextBox 7">
            <a:extLst>
              <a:ext uri="{FF2B5EF4-FFF2-40B4-BE49-F238E27FC236}">
                <a16:creationId xmlns:a16="http://schemas.microsoft.com/office/drawing/2014/main" id="{C2F171E9-D4DA-E48E-73B9-349F1CD5E640}"/>
              </a:ext>
            </a:extLst>
          </p:cNvPr>
          <p:cNvSpPr txBox="1"/>
          <p:nvPr/>
        </p:nvSpPr>
        <p:spPr>
          <a:xfrm>
            <a:off x="3878320" y="1334817"/>
            <a:ext cx="3133246" cy="954107"/>
          </a:xfrm>
          <a:prstGeom prst="rect">
            <a:avLst/>
          </a:prstGeom>
          <a:noFill/>
        </p:spPr>
        <p:txBody>
          <a:bodyPr wrap="square" rtlCol="0">
            <a:spAutoFit/>
          </a:bodyPr>
          <a:lstStyle/>
          <a:p>
            <a:pPr algn="ctr"/>
            <a:r>
              <a:rPr lang="en-AU" sz="2800" dirty="0" err="1">
                <a:solidFill>
                  <a:schemeClr val="accent2">
                    <a:lumMod val="75000"/>
                  </a:schemeClr>
                </a:solidFill>
              </a:rPr>
              <a:t>r</a:t>
            </a:r>
            <a:r>
              <a:rPr lang="en-AU" sz="2800" dirty="0" err="1"/>
              <a:t>amarra</a:t>
            </a:r>
            <a:r>
              <a:rPr lang="en-AU" sz="2800" dirty="0"/>
              <a:t>  /'</a:t>
            </a:r>
            <a:r>
              <a:rPr lang="en-AU" sz="2800" dirty="0" err="1">
                <a:solidFill>
                  <a:schemeClr val="accent2">
                    <a:lumMod val="75000"/>
                  </a:schemeClr>
                </a:solidFill>
              </a:rPr>
              <a:t>ɻ</a:t>
            </a:r>
            <a:r>
              <a:rPr lang="en-AU" sz="2800" dirty="0" err="1"/>
              <a:t>amara</a:t>
            </a:r>
            <a:r>
              <a:rPr lang="en-AU" sz="2800" dirty="0"/>
              <a:t>/</a:t>
            </a:r>
          </a:p>
          <a:p>
            <a:pPr algn="ctr"/>
            <a:r>
              <a:rPr lang="en-AU" sz="2800" dirty="0"/>
              <a:t>'ribs'</a:t>
            </a:r>
          </a:p>
        </p:txBody>
      </p:sp>
      <p:pic>
        <p:nvPicPr>
          <p:cNvPr id="5" name="Wrlp_2_17_big_wiri.mp3">
            <a:hlinkClick r:id="" action="ppaction://media"/>
            <a:extLst>
              <a:ext uri="{FF2B5EF4-FFF2-40B4-BE49-F238E27FC236}">
                <a16:creationId xmlns:a16="http://schemas.microsoft.com/office/drawing/2014/main" id="{2BFE9198-68AB-E94B-D8A6-34BEF4A35CC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073931" y="2683641"/>
            <a:ext cx="812800" cy="812800"/>
          </a:xfrm>
          <a:prstGeom prst="rect">
            <a:avLst/>
          </a:prstGeom>
        </p:spPr>
      </p:pic>
      <p:pic>
        <p:nvPicPr>
          <p:cNvPr id="14" name="Picture 13" descr="A black and white drawing of a human skeleton&#10;&#10;AI-generated content may be incorrect.">
            <a:extLst>
              <a:ext uri="{FF2B5EF4-FFF2-40B4-BE49-F238E27FC236}">
                <a16:creationId xmlns:a16="http://schemas.microsoft.com/office/drawing/2014/main" id="{2EF06C0F-D6A8-C4F4-9ADF-203A3AA2D356}"/>
              </a:ext>
            </a:extLst>
          </p:cNvPr>
          <p:cNvPicPr>
            <a:picLocks noChangeAspect="1"/>
          </p:cNvPicPr>
          <p:nvPr/>
        </p:nvPicPr>
        <p:blipFill>
          <a:blip r:embed="rId8"/>
          <a:stretch>
            <a:fillRect/>
          </a:stretch>
        </p:blipFill>
        <p:spPr>
          <a:xfrm>
            <a:off x="4593019" y="3897432"/>
            <a:ext cx="1456926" cy="16786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Wrlp_ramarra.wav">
            <a:hlinkClick r:id="" action="ppaction://media"/>
            <a:extLst>
              <a:ext uri="{FF2B5EF4-FFF2-40B4-BE49-F238E27FC236}">
                <a16:creationId xmlns:a16="http://schemas.microsoft.com/office/drawing/2014/main" id="{E5EF1EED-797D-AD07-069A-6142A114576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4932549" y="2683641"/>
            <a:ext cx="812800" cy="812800"/>
          </a:xfrm>
          <a:prstGeom prst="rect">
            <a:avLst/>
          </a:prstGeom>
        </p:spPr>
      </p:pic>
      <p:pic>
        <p:nvPicPr>
          <p:cNvPr id="20" name="Picture 19" descr="A grey dog with a black background&#10;&#10;AI-generated content may be incorrect.">
            <a:extLst>
              <a:ext uri="{FF2B5EF4-FFF2-40B4-BE49-F238E27FC236}">
                <a16:creationId xmlns:a16="http://schemas.microsoft.com/office/drawing/2014/main" id="{0066B7EB-1E89-E7C4-5FB5-0EB7BBC70DD5}"/>
              </a:ext>
            </a:extLst>
          </p:cNvPr>
          <p:cNvPicPr>
            <a:picLocks noChangeAspect="1"/>
          </p:cNvPicPr>
          <p:nvPr/>
        </p:nvPicPr>
        <p:blipFill>
          <a:blip r:embed="rId9"/>
          <a:stretch>
            <a:fillRect/>
          </a:stretch>
        </p:blipFill>
        <p:spPr>
          <a:xfrm>
            <a:off x="9119135" y="4008301"/>
            <a:ext cx="1900556" cy="17924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2" descr="A cartoon of a dog&#10;&#10;AI-generated content may be incorrect.">
            <a:extLst>
              <a:ext uri="{FF2B5EF4-FFF2-40B4-BE49-F238E27FC236}">
                <a16:creationId xmlns:a16="http://schemas.microsoft.com/office/drawing/2014/main" id="{00868DA1-1EE3-5AC4-3AEE-092F8A4E04B3}"/>
              </a:ext>
            </a:extLst>
          </p:cNvPr>
          <p:cNvPicPr>
            <a:picLocks noChangeAspect="1"/>
          </p:cNvPicPr>
          <p:nvPr/>
        </p:nvPicPr>
        <p:blipFill>
          <a:blip r:embed="rId10"/>
          <a:stretch>
            <a:fillRect/>
          </a:stretch>
        </p:blipFill>
        <p:spPr>
          <a:xfrm flipH="1">
            <a:off x="8338999" y="4957772"/>
            <a:ext cx="970333" cy="9703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Left Arrow 23">
            <a:extLst>
              <a:ext uri="{FF2B5EF4-FFF2-40B4-BE49-F238E27FC236}">
                <a16:creationId xmlns:a16="http://schemas.microsoft.com/office/drawing/2014/main" id="{0C91D7F3-05A3-1B88-F85F-13866FC5618E}"/>
              </a:ext>
            </a:extLst>
          </p:cNvPr>
          <p:cNvSpPr/>
          <p:nvPr/>
        </p:nvSpPr>
        <p:spPr>
          <a:xfrm rot="18143021">
            <a:off x="10059222" y="3754139"/>
            <a:ext cx="807397" cy="358384"/>
          </a:xfrm>
          <a:prstGeom prst="lef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0C6E7A6-748D-F26F-190F-C239FC1C295B}"/>
              </a:ext>
            </a:extLst>
          </p:cNvPr>
          <p:cNvSpPr txBox="1"/>
          <p:nvPr/>
        </p:nvSpPr>
        <p:spPr>
          <a:xfrm>
            <a:off x="3878320" y="5667017"/>
            <a:ext cx="3352392" cy="900246"/>
          </a:xfrm>
          <a:prstGeom prst="rect">
            <a:avLst/>
          </a:prstGeom>
          <a:noFill/>
        </p:spPr>
        <p:txBody>
          <a:bodyPr wrap="square" rtlCol="0">
            <a:spAutoFit/>
          </a:bodyPr>
          <a:lstStyle/>
          <a:p>
            <a:r>
              <a:rPr lang="en-AU" sz="1050" dirty="0"/>
              <a:t>Image adapted from: Samantha Disbray (collector), Jennifer Green (illustrator), Samantha Disbray (depositor), 2022. JPEG. AILIB-BODY_018-00.jpg at </a:t>
            </a:r>
            <a:r>
              <a:rPr lang="en-AU" sz="1050" dirty="0" err="1"/>
              <a:t>catalog.paradisec.org.au</a:t>
            </a:r>
            <a:r>
              <a:rPr lang="en-AU" sz="1050" dirty="0"/>
              <a:t>. https://</a:t>
            </a:r>
            <a:r>
              <a:rPr lang="en-AU" sz="1050" dirty="0" err="1"/>
              <a:t>dx.doi.org</a:t>
            </a:r>
            <a:r>
              <a:rPr lang="en-AU" sz="1050" dirty="0"/>
              <a:t>/10.26278/B8E9-K210</a:t>
            </a:r>
            <a:endParaRPr lang="en-US" sz="1050" dirty="0"/>
          </a:p>
        </p:txBody>
      </p:sp>
    </p:spTree>
    <p:extLst>
      <p:ext uri="{BB962C8B-B14F-4D97-AF65-F5344CB8AC3E}">
        <p14:creationId xmlns:p14="http://schemas.microsoft.com/office/powerpoint/2010/main" val="326847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2"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4102A-9DCC-A518-2A4A-1505BC0E866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DB3EDC5-02CA-DD46-2A58-916E19B85CC8}"/>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ngu</a:t>
            </a:r>
            <a:r>
              <a:rPr lang="en-AU" sz="2800" dirty="0" err="1">
                <a:solidFill>
                  <a:schemeClr val="accent2">
                    <a:lumMod val="75000"/>
                  </a:schemeClr>
                </a:solidFill>
                <a:latin typeface="+mn-lt"/>
              </a:rPr>
              <a:t>rr</a:t>
            </a:r>
            <a:r>
              <a:rPr lang="en-AU" sz="2800" dirty="0" err="1">
                <a:latin typeface="+mn-lt"/>
              </a:rPr>
              <a:t>a</a:t>
            </a:r>
            <a:r>
              <a:rPr lang="en-AU" sz="2800" dirty="0">
                <a:latin typeface="+mn-lt"/>
              </a:rPr>
              <a:t>  /</a:t>
            </a:r>
            <a:r>
              <a:rPr lang="en-AU" sz="2800" dirty="0"/>
              <a:t>'</a:t>
            </a:r>
            <a:r>
              <a:rPr lang="en-AU" sz="2800" dirty="0" err="1">
                <a:latin typeface="+mn-lt"/>
              </a:rPr>
              <a:t>ŋu</a:t>
            </a:r>
            <a:r>
              <a:rPr lang="en-AU" sz="2800" dirty="0" err="1">
                <a:solidFill>
                  <a:schemeClr val="accent2">
                    <a:lumMod val="75000"/>
                  </a:schemeClr>
                </a:solidFill>
                <a:latin typeface="+mn-lt"/>
              </a:rPr>
              <a:t>r</a:t>
            </a:r>
            <a:r>
              <a:rPr lang="en-AU" sz="2800" dirty="0" err="1">
                <a:latin typeface="+mn-lt"/>
              </a:rPr>
              <a:t>a</a:t>
            </a:r>
            <a:r>
              <a:rPr lang="en-AU" sz="2800" dirty="0">
                <a:latin typeface="+mn-lt"/>
              </a:rPr>
              <a:t>/</a:t>
            </a:r>
            <a:br>
              <a:rPr lang="en-AU" sz="2800" dirty="0">
                <a:latin typeface="+mn-lt"/>
              </a:rPr>
            </a:br>
            <a:r>
              <a:rPr lang="en-AU" sz="2800" dirty="0">
                <a:latin typeface="+mn-lt"/>
              </a:rPr>
              <a:t>'home'</a:t>
            </a:r>
            <a:endParaRPr lang="en-US" sz="2800" dirty="0">
              <a:latin typeface="+mn-lt"/>
            </a:endParaRPr>
          </a:p>
        </p:txBody>
      </p:sp>
      <p:sp>
        <p:nvSpPr>
          <p:cNvPr id="7" name="Title 3">
            <a:extLst>
              <a:ext uri="{FF2B5EF4-FFF2-40B4-BE49-F238E27FC236}">
                <a16:creationId xmlns:a16="http://schemas.microsoft.com/office/drawing/2014/main" id="{5E9EFFFC-D536-76FF-1F37-9FD070BE8CA1}"/>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11370292-3508-19ED-6BD4-557BEA322054}"/>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9" name="Rounded Rectangle 18">
            <a:extLst>
              <a:ext uri="{FF2B5EF4-FFF2-40B4-BE49-F238E27FC236}">
                <a16:creationId xmlns:a16="http://schemas.microsoft.com/office/drawing/2014/main" id="{E389EB45-2442-8D69-68EF-042540045A3F}"/>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6866B6B-C1F7-B597-CB85-0080B22C786A}"/>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73C2E549-3101-B907-CF1D-961CD953E7B9}"/>
              </a:ext>
            </a:extLst>
          </p:cNvPr>
          <p:cNvSpPr/>
          <p:nvPr/>
        </p:nvSpPr>
        <p:spPr>
          <a:xfrm>
            <a:off x="3743220" y="1190983"/>
            <a:ext cx="3420549" cy="1324786"/>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60ECADE8-25F0-7843-1A05-BF54F268A8D2}"/>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B4E0AD-AA65-9F2C-34AA-1262BC692204}"/>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65861BCE-5FB6-F635-9799-8A64A1267E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D637F84-A3BE-43B3-3EAE-BF06B6B1EED8}"/>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a:solidFill>
                  <a:srgbClr val="C00000"/>
                </a:solidFill>
              </a:rPr>
              <a:t>r</a:t>
            </a:r>
            <a:r>
              <a:rPr lang="en-US" sz="4000" dirty="0">
                <a:solidFill>
                  <a:srgbClr val="C00000"/>
                </a:solidFill>
              </a:rPr>
              <a:t>/</a:t>
            </a:r>
          </a:p>
        </p:txBody>
      </p:sp>
      <p:sp>
        <p:nvSpPr>
          <p:cNvPr id="6" name="TextBox 5">
            <a:extLst>
              <a:ext uri="{FF2B5EF4-FFF2-40B4-BE49-F238E27FC236}">
                <a16:creationId xmlns:a16="http://schemas.microsoft.com/office/drawing/2014/main" id="{A29BAE37-6AA2-1629-DF09-E8FC71840470}"/>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75% accuracy by age 60-72 months</a:t>
            </a:r>
          </a:p>
        </p:txBody>
      </p:sp>
      <p:sp>
        <p:nvSpPr>
          <p:cNvPr id="8" name="TextBox 7">
            <a:extLst>
              <a:ext uri="{FF2B5EF4-FFF2-40B4-BE49-F238E27FC236}">
                <a16:creationId xmlns:a16="http://schemas.microsoft.com/office/drawing/2014/main" id="{2C2978DC-F1B6-4FB5-9D77-61E75874A3E7}"/>
              </a:ext>
            </a:extLst>
          </p:cNvPr>
          <p:cNvSpPr txBox="1"/>
          <p:nvPr/>
        </p:nvSpPr>
        <p:spPr>
          <a:xfrm>
            <a:off x="3847952" y="1145620"/>
            <a:ext cx="3255871" cy="1384995"/>
          </a:xfrm>
          <a:prstGeom prst="rect">
            <a:avLst/>
          </a:prstGeom>
          <a:noFill/>
        </p:spPr>
        <p:txBody>
          <a:bodyPr wrap="square" rtlCol="0">
            <a:spAutoFit/>
          </a:bodyPr>
          <a:lstStyle/>
          <a:p>
            <a:pPr algn="ctr"/>
            <a:r>
              <a:rPr lang="en-AU" sz="2800" dirty="0"/>
              <a:t>This phoneme doesn’t occur at the beginning of words.</a:t>
            </a:r>
          </a:p>
        </p:txBody>
      </p:sp>
      <p:pic>
        <p:nvPicPr>
          <p:cNvPr id="5" name="Wrlp_44_home_ngurra.mp3">
            <a:hlinkClick r:id="" action="ppaction://media"/>
            <a:extLst>
              <a:ext uri="{FF2B5EF4-FFF2-40B4-BE49-F238E27FC236}">
                <a16:creationId xmlns:a16="http://schemas.microsoft.com/office/drawing/2014/main" id="{5E522CB5-1314-0431-ED3D-AB9D4CD67E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10670" y="2616200"/>
            <a:ext cx="812800" cy="812800"/>
          </a:xfrm>
          <a:prstGeom prst="rect">
            <a:avLst/>
          </a:prstGeom>
        </p:spPr>
      </p:pic>
      <p:pic>
        <p:nvPicPr>
          <p:cNvPr id="14" name="Picture 13" descr="A cartoon of a house&#10;&#10;AI-generated content may be incorrect.">
            <a:extLst>
              <a:ext uri="{FF2B5EF4-FFF2-40B4-BE49-F238E27FC236}">
                <a16:creationId xmlns:a16="http://schemas.microsoft.com/office/drawing/2014/main" id="{F8CC9404-F0CD-CFBE-B0CA-2C9EB6F92B37}"/>
              </a:ext>
            </a:extLst>
          </p:cNvPr>
          <p:cNvPicPr>
            <a:picLocks noChangeAspect="1"/>
          </p:cNvPicPr>
          <p:nvPr/>
        </p:nvPicPr>
        <p:blipFill>
          <a:blip r:embed="rId6"/>
          <a:srcRect r="25223" b="436"/>
          <a:stretch>
            <a:fillRect/>
          </a:stretch>
        </p:blipFill>
        <p:spPr>
          <a:xfrm>
            <a:off x="8303184" y="3840057"/>
            <a:ext cx="2207162" cy="16530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2388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FDC59-10BB-0E2D-B080-3FB183AA78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95433D-30D7-2019-E889-FC816AE1129F}"/>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ku</a:t>
            </a:r>
            <a:r>
              <a:rPr lang="en-AU" sz="2800" dirty="0" err="1">
                <a:solidFill>
                  <a:schemeClr val="accent2">
                    <a:lumMod val="75000"/>
                  </a:schemeClr>
                </a:solidFill>
                <a:latin typeface="+mn-lt"/>
              </a:rPr>
              <a:t>rd</a:t>
            </a:r>
            <a:r>
              <a:rPr lang="en-AU" sz="2800" dirty="0" err="1">
                <a:latin typeface="+mn-lt"/>
              </a:rPr>
              <a:t>u</a:t>
            </a:r>
            <a:r>
              <a:rPr lang="en-AU" sz="2800" dirty="0">
                <a:latin typeface="+mn-lt"/>
              </a:rPr>
              <a:t> /</a:t>
            </a:r>
            <a:r>
              <a:rPr lang="en-AU" sz="2800" dirty="0"/>
              <a:t>'</a:t>
            </a:r>
            <a:r>
              <a:rPr lang="en-AU" sz="2800" dirty="0" err="1">
                <a:latin typeface="+mn-lt"/>
              </a:rPr>
              <a:t>ku</a:t>
            </a:r>
            <a:r>
              <a:rPr lang="en-AU" sz="2800" dirty="0" err="1">
                <a:solidFill>
                  <a:schemeClr val="accent2">
                    <a:lumMod val="75000"/>
                  </a:schemeClr>
                </a:solidFill>
                <a:latin typeface="+mn-lt"/>
              </a:rPr>
              <a:t>ɽ</a:t>
            </a:r>
            <a:r>
              <a:rPr lang="en-AU" sz="2800" dirty="0" err="1">
                <a:latin typeface="+mn-lt"/>
              </a:rPr>
              <a:t>u</a:t>
            </a:r>
            <a:r>
              <a:rPr lang="en-AU" sz="2800" dirty="0">
                <a:latin typeface="+mn-lt"/>
              </a:rPr>
              <a:t>/</a:t>
            </a:r>
            <a:br>
              <a:rPr lang="en-AU" sz="2800" dirty="0">
                <a:latin typeface="+mn-lt"/>
              </a:rPr>
            </a:br>
            <a:r>
              <a:rPr lang="en-AU" sz="2800" dirty="0">
                <a:latin typeface="+mn-lt"/>
              </a:rPr>
              <a:t>'child'</a:t>
            </a:r>
            <a:endParaRPr lang="en-US" sz="2800" dirty="0">
              <a:latin typeface="+mn-lt"/>
            </a:endParaRPr>
          </a:p>
        </p:txBody>
      </p:sp>
      <p:sp>
        <p:nvSpPr>
          <p:cNvPr id="7" name="Title 3">
            <a:extLst>
              <a:ext uri="{FF2B5EF4-FFF2-40B4-BE49-F238E27FC236}">
                <a16:creationId xmlns:a16="http://schemas.microsoft.com/office/drawing/2014/main" id="{16B1DDE4-28E2-CD6F-79B4-07001D4C68F0}"/>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0C20EB3D-B662-6128-13AE-3747AD95E48D}"/>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8" name="Rounded Rectangle 17">
            <a:extLst>
              <a:ext uri="{FF2B5EF4-FFF2-40B4-BE49-F238E27FC236}">
                <a16:creationId xmlns:a16="http://schemas.microsoft.com/office/drawing/2014/main" id="{C8C833AF-0E9D-C600-3E9D-4E8A57DE102E}"/>
              </a:ext>
            </a:extLst>
          </p:cNvPr>
          <p:cNvSpPr/>
          <p:nvPr/>
        </p:nvSpPr>
        <p:spPr>
          <a:xfrm>
            <a:off x="5500699" y="2480605"/>
            <a:ext cx="1555685" cy="1141063"/>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9CAB3406-EA2F-3B14-9F9A-97DAA622C29B}"/>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6492406-980B-1B20-C4E6-6E36B7244C9F}"/>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A5FABE36-7F84-B94A-52D4-FC4C38DFF879}"/>
              </a:ext>
            </a:extLst>
          </p:cNvPr>
          <p:cNvSpPr/>
          <p:nvPr/>
        </p:nvSpPr>
        <p:spPr>
          <a:xfrm>
            <a:off x="3878320" y="1190983"/>
            <a:ext cx="3094127" cy="1183163"/>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D3526502-62FB-D181-53CF-19F199991D97}"/>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BBAE173-60C0-2C6B-D2B3-E5ABB55D68CB}"/>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C440D214-4F4F-90BD-565C-C1F73B985F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44AB712-D20F-4CE4-8176-00346F11A5B6}"/>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err="1">
                <a:solidFill>
                  <a:srgbClr val="C00000"/>
                </a:solidFill>
              </a:rPr>
              <a:t>ɽ</a:t>
            </a:r>
            <a:r>
              <a:rPr lang="en-US" sz="4000" dirty="0">
                <a:solidFill>
                  <a:srgbClr val="C00000"/>
                </a:solidFill>
              </a:rPr>
              <a:t>/</a:t>
            </a:r>
          </a:p>
        </p:txBody>
      </p:sp>
      <p:sp>
        <p:nvSpPr>
          <p:cNvPr id="6" name="TextBox 5">
            <a:extLst>
              <a:ext uri="{FF2B5EF4-FFF2-40B4-BE49-F238E27FC236}">
                <a16:creationId xmlns:a16="http://schemas.microsoft.com/office/drawing/2014/main" id="{6FBCE816-46DF-C59B-1354-CA6020AF60DD}"/>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75% accuracy between 48 – 72 months</a:t>
            </a:r>
          </a:p>
        </p:txBody>
      </p:sp>
      <p:sp>
        <p:nvSpPr>
          <p:cNvPr id="5" name="TextBox 4">
            <a:extLst>
              <a:ext uri="{FF2B5EF4-FFF2-40B4-BE49-F238E27FC236}">
                <a16:creationId xmlns:a16="http://schemas.microsoft.com/office/drawing/2014/main" id="{323FE935-1E24-228A-7488-E46A1E05DC51}"/>
              </a:ext>
            </a:extLst>
          </p:cNvPr>
          <p:cNvSpPr txBox="1"/>
          <p:nvPr/>
        </p:nvSpPr>
        <p:spPr>
          <a:xfrm>
            <a:off x="349318" y="5473928"/>
            <a:ext cx="11390880" cy="646331"/>
          </a:xfrm>
          <a:prstGeom prst="rect">
            <a:avLst/>
          </a:prstGeom>
          <a:noFill/>
        </p:spPr>
        <p:txBody>
          <a:bodyPr wrap="square" rtlCol="0">
            <a:spAutoFit/>
          </a:bodyPr>
          <a:lstStyle/>
          <a:p>
            <a:r>
              <a:rPr lang="en-AU" dirty="0"/>
              <a:t>Note: This phoneme has different realisations at the beginning of words in varieties of Warlpiri, and in some varieties does not contrast with the retroflex stop /</a:t>
            </a:r>
            <a:r>
              <a:rPr lang="en-AU" dirty="0" err="1"/>
              <a:t>ʈ</a:t>
            </a:r>
            <a:r>
              <a:rPr lang="en-AU" dirty="0"/>
              <a:t>/.</a:t>
            </a:r>
          </a:p>
        </p:txBody>
      </p:sp>
      <p:sp>
        <p:nvSpPr>
          <p:cNvPr id="8" name="TextBox 7">
            <a:extLst>
              <a:ext uri="{FF2B5EF4-FFF2-40B4-BE49-F238E27FC236}">
                <a16:creationId xmlns:a16="http://schemas.microsoft.com/office/drawing/2014/main" id="{530FCA56-6458-D6C4-C78C-18CB5F4F119B}"/>
              </a:ext>
            </a:extLst>
          </p:cNvPr>
          <p:cNvSpPr txBox="1"/>
          <p:nvPr/>
        </p:nvSpPr>
        <p:spPr>
          <a:xfrm>
            <a:off x="3878320" y="1325166"/>
            <a:ext cx="3094127" cy="954107"/>
          </a:xfrm>
          <a:prstGeom prst="rect">
            <a:avLst/>
          </a:prstGeom>
          <a:noFill/>
        </p:spPr>
        <p:txBody>
          <a:bodyPr wrap="square" rtlCol="0">
            <a:spAutoFit/>
          </a:bodyPr>
          <a:lstStyle/>
          <a:p>
            <a:pPr algn="ctr"/>
            <a:r>
              <a:rPr lang="en-AU" sz="2800" dirty="0" err="1">
                <a:solidFill>
                  <a:schemeClr val="accent2">
                    <a:lumMod val="75000"/>
                  </a:schemeClr>
                </a:solidFill>
              </a:rPr>
              <a:t>rd</a:t>
            </a:r>
            <a:r>
              <a:rPr lang="en-AU" sz="2800" dirty="0" err="1"/>
              <a:t>aka</a:t>
            </a:r>
            <a:r>
              <a:rPr lang="en-AU" sz="2800" dirty="0"/>
              <a:t>  /'</a:t>
            </a:r>
            <a:r>
              <a:rPr lang="en-AU" sz="2800" dirty="0" err="1">
                <a:solidFill>
                  <a:schemeClr val="accent2">
                    <a:lumMod val="75000"/>
                  </a:schemeClr>
                </a:solidFill>
              </a:rPr>
              <a:t>ɽ</a:t>
            </a:r>
            <a:r>
              <a:rPr lang="en-AU" sz="2800" dirty="0" err="1"/>
              <a:t>aka</a:t>
            </a:r>
            <a:r>
              <a:rPr lang="en-AU" sz="2800" dirty="0"/>
              <a:t>/</a:t>
            </a:r>
          </a:p>
          <a:p>
            <a:pPr algn="ctr"/>
            <a:r>
              <a:rPr lang="en-AU" sz="2800" dirty="0"/>
              <a:t>'hand'</a:t>
            </a:r>
          </a:p>
        </p:txBody>
      </p:sp>
      <p:pic>
        <p:nvPicPr>
          <p:cNvPr id="16" name="Wrlp_child_kurdu.wav">
            <a:hlinkClick r:id="" action="ppaction://media"/>
            <a:extLst>
              <a:ext uri="{FF2B5EF4-FFF2-40B4-BE49-F238E27FC236}">
                <a16:creationId xmlns:a16="http://schemas.microsoft.com/office/drawing/2014/main" id="{C3631EC2-169F-52FC-7627-AEA8CA41567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10670" y="2599902"/>
            <a:ext cx="812800" cy="812800"/>
          </a:xfrm>
          <a:prstGeom prst="rect">
            <a:avLst/>
          </a:prstGeom>
        </p:spPr>
      </p:pic>
      <p:pic>
        <p:nvPicPr>
          <p:cNvPr id="21" name="Picture 20" descr="A black background with a black square&#10;&#10;AI-generated content may be incorrect.">
            <a:extLst>
              <a:ext uri="{FF2B5EF4-FFF2-40B4-BE49-F238E27FC236}">
                <a16:creationId xmlns:a16="http://schemas.microsoft.com/office/drawing/2014/main" id="{15B3C0CA-E66A-E7D4-8627-AC8B35E0E0E1}"/>
              </a:ext>
            </a:extLst>
          </p:cNvPr>
          <p:cNvPicPr>
            <a:picLocks noChangeAspect="1"/>
          </p:cNvPicPr>
          <p:nvPr/>
        </p:nvPicPr>
        <p:blipFill>
          <a:blip r:embed="rId10"/>
          <a:stretch>
            <a:fillRect/>
          </a:stretch>
        </p:blipFill>
        <p:spPr>
          <a:xfrm>
            <a:off x="4868225" y="4089389"/>
            <a:ext cx="906833" cy="1232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3" descr="A cartoon of a child holding a frisbee&#10;&#10;AI-generated content may be incorrect.">
            <a:extLst>
              <a:ext uri="{FF2B5EF4-FFF2-40B4-BE49-F238E27FC236}">
                <a16:creationId xmlns:a16="http://schemas.microsoft.com/office/drawing/2014/main" id="{1958CC8F-F31D-D534-4CB9-14C491688313}"/>
              </a:ext>
            </a:extLst>
          </p:cNvPr>
          <p:cNvPicPr>
            <a:picLocks noChangeAspect="1"/>
          </p:cNvPicPr>
          <p:nvPr/>
        </p:nvPicPr>
        <p:blipFill>
          <a:blip r:embed="rId11"/>
          <a:srcRect l="40142" t="10043" r="41139" b="10563"/>
          <a:stretch>
            <a:fillRect/>
          </a:stretch>
        </p:blipFill>
        <p:spPr>
          <a:xfrm>
            <a:off x="9107788" y="3808661"/>
            <a:ext cx="615682" cy="1468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ounded Rectangle 10">
            <a:extLst>
              <a:ext uri="{FF2B5EF4-FFF2-40B4-BE49-F238E27FC236}">
                <a16:creationId xmlns:a16="http://schemas.microsoft.com/office/drawing/2014/main" id="{B35E0C82-3787-256D-9433-31F36C647E8B}"/>
              </a:ext>
            </a:extLst>
          </p:cNvPr>
          <p:cNvSpPr/>
          <p:nvPr/>
        </p:nvSpPr>
        <p:spPr>
          <a:xfrm>
            <a:off x="3854533" y="2507571"/>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rdaka_20160613_WrlpPhonProdnA55MAR.wav">
            <a:hlinkClick r:id="" action="ppaction://media"/>
            <a:extLst>
              <a:ext uri="{FF2B5EF4-FFF2-40B4-BE49-F238E27FC236}">
                <a16:creationId xmlns:a16="http://schemas.microsoft.com/office/drawing/2014/main" id="{C8CA24A1-A07D-A874-E94A-BAEB124AF01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4150335" y="2616200"/>
            <a:ext cx="812800" cy="812800"/>
          </a:xfrm>
          <a:prstGeom prst="rect">
            <a:avLst/>
          </a:prstGeom>
        </p:spPr>
      </p:pic>
      <p:pic>
        <p:nvPicPr>
          <p:cNvPr id="20" name="Wrlp_2_27_hand_rdaka.mp3">
            <a:hlinkClick r:id="" action="ppaction://media"/>
            <a:extLst>
              <a:ext uri="{FF2B5EF4-FFF2-40B4-BE49-F238E27FC236}">
                <a16:creationId xmlns:a16="http://schemas.microsoft.com/office/drawing/2014/main" id="{2069AF7A-02B5-C8B9-BB16-A8438FA3561C}"/>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5800328" y="2646168"/>
            <a:ext cx="812800" cy="812800"/>
          </a:xfrm>
          <a:prstGeom prst="rect">
            <a:avLst/>
          </a:prstGeom>
        </p:spPr>
      </p:pic>
      <p:sp>
        <p:nvSpPr>
          <p:cNvPr id="23" name="TextBox 22">
            <a:extLst>
              <a:ext uri="{FF2B5EF4-FFF2-40B4-BE49-F238E27FC236}">
                <a16:creationId xmlns:a16="http://schemas.microsoft.com/office/drawing/2014/main" id="{AD2D2FA4-75D6-85CD-EE54-6BB2C61B507B}"/>
              </a:ext>
            </a:extLst>
          </p:cNvPr>
          <p:cNvSpPr txBox="1"/>
          <p:nvPr/>
        </p:nvSpPr>
        <p:spPr>
          <a:xfrm>
            <a:off x="5283275" y="3605101"/>
            <a:ext cx="2347759" cy="307777"/>
          </a:xfrm>
          <a:prstGeom prst="rect">
            <a:avLst/>
          </a:prstGeom>
          <a:noFill/>
        </p:spPr>
        <p:txBody>
          <a:bodyPr wrap="none" rtlCol="0">
            <a:spAutoFit/>
          </a:bodyPr>
          <a:lstStyle/>
          <a:p>
            <a:r>
              <a:rPr lang="en-US" sz="1400" dirty="0"/>
              <a:t>another way to pronounce it</a:t>
            </a:r>
          </a:p>
        </p:txBody>
      </p:sp>
      <p:sp>
        <p:nvSpPr>
          <p:cNvPr id="25" name="TextBox 24">
            <a:extLst>
              <a:ext uri="{FF2B5EF4-FFF2-40B4-BE49-F238E27FC236}">
                <a16:creationId xmlns:a16="http://schemas.microsoft.com/office/drawing/2014/main" id="{B075F869-BF10-0708-0D98-13616FF58A70}"/>
              </a:ext>
            </a:extLst>
          </p:cNvPr>
          <p:cNvSpPr txBox="1"/>
          <p:nvPr/>
        </p:nvSpPr>
        <p:spPr>
          <a:xfrm>
            <a:off x="349318" y="6216523"/>
            <a:ext cx="11493364" cy="400110"/>
          </a:xfrm>
          <a:prstGeom prst="rect">
            <a:avLst/>
          </a:prstGeom>
          <a:noFill/>
        </p:spPr>
        <p:txBody>
          <a:bodyPr wrap="square" rtlCol="0">
            <a:spAutoFit/>
          </a:bodyPr>
          <a:lstStyle/>
          <a:p>
            <a:r>
              <a:rPr lang="en-AU" sz="1000" dirty="0"/>
              <a:t>E.g. Laughren, Mary. "Warlpiri baby talk." </a:t>
            </a:r>
            <a:r>
              <a:rPr lang="en-AU" sz="1000" i="1" dirty="0"/>
              <a:t>Australian Journal of Linguistics</a:t>
            </a:r>
            <a:r>
              <a:rPr lang="en-AU" sz="1000" dirty="0"/>
              <a:t> 4, no. 1 (1984): 73-88. </a:t>
            </a:r>
            <a:r>
              <a:rPr lang="en-AU" sz="1000" dirty="0">
                <a:hlinkClick r:id="rId12"/>
              </a:rPr>
              <a:t>https://doi.org/10.1080/07268608408599321</a:t>
            </a:r>
            <a:endParaRPr lang="en-AU" sz="1000" dirty="0"/>
          </a:p>
          <a:p>
            <a:r>
              <a:rPr lang="en-AU" sz="1000" dirty="0"/>
              <a:t>Bundgaard-Nielsen, Rikke L., and Carmel O’Shannessy. "Voice onset time and constriction duration in Warlpiri stops (Australia)." </a:t>
            </a:r>
            <a:r>
              <a:rPr lang="en-AU" sz="1000" i="1" dirty="0" err="1"/>
              <a:t>Phonetica</a:t>
            </a:r>
            <a:r>
              <a:rPr lang="en-AU" sz="1000" dirty="0"/>
              <a:t> 78, no. 2 (2021): 113-140. https://</a:t>
            </a:r>
            <a:r>
              <a:rPr lang="en-AU" sz="1000" dirty="0" err="1"/>
              <a:t>doi.org</a:t>
            </a:r>
            <a:r>
              <a:rPr lang="en-AU" sz="1000" dirty="0"/>
              <a:t>/</a:t>
            </a:r>
            <a:r>
              <a:rPr lang="en-AU" sz="1000" dirty="0">
                <a:hlinkClick r:id="rId13"/>
              </a:rPr>
              <a:t>10.1515/phon-2021-2001</a:t>
            </a:r>
            <a:endParaRPr lang="en-AU" sz="1000" dirty="0"/>
          </a:p>
        </p:txBody>
      </p:sp>
    </p:spTree>
    <p:extLst>
      <p:ext uri="{BB962C8B-B14F-4D97-AF65-F5344CB8AC3E}">
        <p14:creationId xmlns:p14="http://schemas.microsoft.com/office/powerpoint/2010/main" val="311817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4"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377" fill="hold"/>
                                        <p:tgtEl>
                                          <p:spTgt spid="20"/>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4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6"/>
                </p:tgtEl>
              </p:cMediaNode>
            </p:audio>
            <p:audio>
              <p:cMediaNode vol="80000">
                <p:cTn id="16" fill="hold" display="0">
                  <p:stCondLst>
                    <p:cond delay="indefinite"/>
                  </p:stCondLst>
                  <p:endCondLst>
                    <p:cond evt="onStopAudio" delay="0">
                      <p:tgtEl>
                        <p:sldTgt/>
                      </p:tgtEl>
                    </p:cond>
                  </p:endCondLst>
                </p:cTn>
                <p:tgtEl>
                  <p:spTgt spid="14"/>
                </p:tgtEl>
              </p:cMediaNode>
            </p:audio>
            <p:audio>
              <p:cMediaNode vol="80000">
                <p:cTn id="17" fill="hold" display="0">
                  <p:stCondLst>
                    <p:cond delay="indefinite"/>
                  </p:stCondLst>
                  <p:endCondLst>
                    <p:cond evt="onStopAudio" delay="0">
                      <p:tgtEl>
                        <p:sldTgt/>
                      </p:tgtEl>
                    </p:cond>
                  </p:endCondLst>
                </p:cTn>
                <p:tgtEl>
                  <p:spTgt spid="2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3E151-8D25-DEE4-ADD2-0468C35A0A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F9C0B64-A29B-AC0C-EBA2-4496E605A323}"/>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nga</a:t>
            </a:r>
            <a:r>
              <a:rPr lang="en-AU" sz="2800" dirty="0" err="1">
                <a:solidFill>
                  <a:schemeClr val="accent2">
                    <a:lumMod val="75000"/>
                  </a:schemeClr>
                </a:solidFill>
                <a:latin typeface="+mn-lt"/>
              </a:rPr>
              <a:t>rn</a:t>
            </a:r>
            <a:r>
              <a:rPr lang="en-AU" sz="2800" dirty="0" err="1">
                <a:latin typeface="+mn-lt"/>
              </a:rPr>
              <a:t>i</a:t>
            </a:r>
            <a:r>
              <a:rPr lang="en-AU" sz="2800" dirty="0">
                <a:latin typeface="+mn-lt"/>
              </a:rPr>
              <a:t>  /</a:t>
            </a:r>
            <a:r>
              <a:rPr lang="en-AU" sz="2800" dirty="0"/>
              <a:t>'</a:t>
            </a:r>
            <a:r>
              <a:rPr lang="en-AU" sz="2800" dirty="0" err="1">
                <a:latin typeface="+mn-lt"/>
              </a:rPr>
              <a:t>ŋa</a:t>
            </a:r>
            <a:r>
              <a:rPr lang="en-AU" sz="2800" dirty="0" err="1">
                <a:solidFill>
                  <a:schemeClr val="accent2">
                    <a:lumMod val="75000"/>
                  </a:schemeClr>
                </a:solidFill>
                <a:latin typeface="+mn-lt"/>
              </a:rPr>
              <a:t>ɳ</a:t>
            </a:r>
            <a:r>
              <a:rPr lang="en-AU" sz="2800" dirty="0" err="1">
                <a:latin typeface="+mn-lt"/>
              </a:rPr>
              <a:t>i</a:t>
            </a:r>
            <a:r>
              <a:rPr lang="en-AU" sz="2800" dirty="0">
                <a:latin typeface="+mn-lt"/>
              </a:rPr>
              <a:t>/</a:t>
            </a:r>
            <a:br>
              <a:rPr lang="en-AU" sz="2800" dirty="0">
                <a:latin typeface="+mn-lt"/>
              </a:rPr>
            </a:br>
            <a:r>
              <a:rPr lang="en-AU" sz="2800" dirty="0">
                <a:latin typeface="+mn-lt"/>
              </a:rPr>
              <a:t>'eat'</a:t>
            </a:r>
            <a:endParaRPr lang="en-US" sz="2800" dirty="0">
              <a:latin typeface="+mn-lt"/>
            </a:endParaRPr>
          </a:p>
        </p:txBody>
      </p:sp>
      <p:sp>
        <p:nvSpPr>
          <p:cNvPr id="7" name="Title 3">
            <a:extLst>
              <a:ext uri="{FF2B5EF4-FFF2-40B4-BE49-F238E27FC236}">
                <a16:creationId xmlns:a16="http://schemas.microsoft.com/office/drawing/2014/main" id="{9AE522FA-0DAE-B94C-31C1-C0E60E9BD006}"/>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3C3A3E99-16E5-EB9C-1AA3-EFC5574C353E}"/>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9" name="Rounded Rectangle 18">
            <a:extLst>
              <a:ext uri="{FF2B5EF4-FFF2-40B4-BE49-F238E27FC236}">
                <a16:creationId xmlns:a16="http://schemas.microsoft.com/office/drawing/2014/main" id="{1744A225-9676-3032-57D7-548F73BB7CF7}"/>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141E1DF-48D4-306D-97D5-25F18A9B4314}"/>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3" name="Rounded Rectangle 2">
            <a:extLst>
              <a:ext uri="{FF2B5EF4-FFF2-40B4-BE49-F238E27FC236}">
                <a16:creationId xmlns:a16="http://schemas.microsoft.com/office/drawing/2014/main" id="{3E3B45E8-F9C4-E2AE-A2EE-DF419DDE5EBE}"/>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4EFEB48-1D17-D962-8F11-B4BDE8EBC136}"/>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EC4499F6-787F-353D-209F-4AC8D64323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EC8287F-7EF6-6793-0787-6AD525B91091}"/>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err="1">
                <a:solidFill>
                  <a:srgbClr val="C00000"/>
                </a:solidFill>
              </a:rPr>
              <a:t>ɳ</a:t>
            </a:r>
            <a:r>
              <a:rPr lang="en-US" sz="4000" dirty="0">
                <a:solidFill>
                  <a:srgbClr val="C00000"/>
                </a:solidFill>
              </a:rPr>
              <a:t>/</a:t>
            </a:r>
          </a:p>
        </p:txBody>
      </p:sp>
      <p:sp>
        <p:nvSpPr>
          <p:cNvPr id="6" name="TextBox 5">
            <a:extLst>
              <a:ext uri="{FF2B5EF4-FFF2-40B4-BE49-F238E27FC236}">
                <a16:creationId xmlns:a16="http://schemas.microsoft.com/office/drawing/2014/main" id="{F6919793-C16B-A64C-69CB-AA4453743E77}"/>
              </a:ext>
            </a:extLst>
          </p:cNvPr>
          <p:cNvSpPr txBox="1"/>
          <p:nvPr/>
        </p:nvSpPr>
        <p:spPr>
          <a:xfrm>
            <a:off x="790034" y="4634607"/>
            <a:ext cx="2836033" cy="646331"/>
          </a:xfrm>
          <a:prstGeom prst="rect">
            <a:avLst/>
          </a:prstGeom>
          <a:noFill/>
        </p:spPr>
        <p:txBody>
          <a:bodyPr wrap="square" rtlCol="0">
            <a:spAutoFit/>
          </a:bodyPr>
          <a:lstStyle/>
          <a:p>
            <a:pPr algn="ctr"/>
            <a:r>
              <a:rPr lang="en-US" dirty="0"/>
              <a:t>Acquired at 75% accuracy after age 72 months</a:t>
            </a:r>
          </a:p>
        </p:txBody>
      </p:sp>
      <p:pic>
        <p:nvPicPr>
          <p:cNvPr id="11" name="Wrlp_eat_ngarni.mp3">
            <a:hlinkClick r:id="" action="ppaction://media"/>
            <a:extLst>
              <a:ext uri="{FF2B5EF4-FFF2-40B4-BE49-F238E27FC236}">
                <a16:creationId xmlns:a16="http://schemas.microsoft.com/office/drawing/2014/main" id="{AF25A2F9-0E26-1F86-E241-7B30D98EEB5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000281" y="2630618"/>
            <a:ext cx="812800" cy="812800"/>
          </a:xfrm>
          <a:prstGeom prst="rect">
            <a:avLst/>
          </a:prstGeom>
        </p:spPr>
      </p:pic>
      <p:pic>
        <p:nvPicPr>
          <p:cNvPr id="17" name="Picture 16" descr="A cartoon of a child eating cereal&#10;&#10;AI-generated content may be incorrect.">
            <a:extLst>
              <a:ext uri="{FF2B5EF4-FFF2-40B4-BE49-F238E27FC236}">
                <a16:creationId xmlns:a16="http://schemas.microsoft.com/office/drawing/2014/main" id="{D0699863-8FCC-C2FF-0CB2-7463D6B5FDF0}"/>
              </a:ext>
            </a:extLst>
          </p:cNvPr>
          <p:cNvPicPr>
            <a:picLocks noChangeAspect="1"/>
          </p:cNvPicPr>
          <p:nvPr/>
        </p:nvPicPr>
        <p:blipFill>
          <a:blip r:embed="rId8"/>
          <a:srcRect l="23800" t="21636" r="40457" b="10089"/>
          <a:stretch>
            <a:fillRect/>
          </a:stretch>
        </p:blipFill>
        <p:spPr>
          <a:xfrm>
            <a:off x="8648274" y="3961778"/>
            <a:ext cx="1555685" cy="1671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6EFF0C63-E819-6EDD-4E2F-485E74BF1CEC}"/>
              </a:ext>
            </a:extLst>
          </p:cNvPr>
          <p:cNvSpPr txBox="1"/>
          <p:nvPr/>
        </p:nvSpPr>
        <p:spPr>
          <a:xfrm>
            <a:off x="2313337" y="6252963"/>
            <a:ext cx="8134778" cy="369332"/>
          </a:xfrm>
          <a:prstGeom prst="rect">
            <a:avLst/>
          </a:prstGeom>
          <a:noFill/>
        </p:spPr>
        <p:txBody>
          <a:bodyPr wrap="square" rtlCol="0">
            <a:spAutoFit/>
          </a:bodyPr>
          <a:lstStyle/>
          <a:p>
            <a:r>
              <a:rPr lang="en-US" dirty="0"/>
              <a:t>Note: T</a:t>
            </a:r>
            <a:r>
              <a:rPr lang="en-AU" dirty="0"/>
              <a:t>he phoneme </a:t>
            </a:r>
            <a:r>
              <a:rPr lang="en-US" dirty="0"/>
              <a:t>/</a:t>
            </a:r>
            <a:r>
              <a:rPr lang="en-AU" dirty="0" err="1"/>
              <a:t>ɳ</a:t>
            </a:r>
            <a:r>
              <a:rPr lang="en-AU" dirty="0"/>
              <a:t>/ is written ‘</a:t>
            </a:r>
            <a:r>
              <a:rPr lang="en-AU" dirty="0" err="1"/>
              <a:t>rn</a:t>
            </a:r>
            <a:r>
              <a:rPr lang="en-AU" dirty="0"/>
              <a:t>’, except word-initially, when it is written ‘n’. </a:t>
            </a:r>
          </a:p>
        </p:txBody>
      </p:sp>
      <p:sp>
        <p:nvSpPr>
          <p:cNvPr id="15" name="Title 3">
            <a:extLst>
              <a:ext uri="{FF2B5EF4-FFF2-40B4-BE49-F238E27FC236}">
                <a16:creationId xmlns:a16="http://schemas.microsoft.com/office/drawing/2014/main" id="{4FF71A5E-CAFB-7763-3A0F-F7A9C59F7E00}"/>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2800" dirty="0" err="1">
                <a:solidFill>
                  <a:schemeClr val="accent2">
                    <a:lumMod val="75000"/>
                  </a:schemeClr>
                </a:solidFill>
              </a:rPr>
              <a:t>N</a:t>
            </a:r>
            <a:r>
              <a:rPr lang="en-AU" sz="2800" dirty="0" err="1"/>
              <a:t>angala</a:t>
            </a:r>
            <a:r>
              <a:rPr lang="en-AU" sz="2800" dirty="0"/>
              <a:t>  /'</a:t>
            </a:r>
            <a:r>
              <a:rPr lang="en-AU" sz="2800" dirty="0" err="1">
                <a:solidFill>
                  <a:schemeClr val="accent2">
                    <a:lumMod val="75000"/>
                  </a:schemeClr>
                </a:solidFill>
              </a:rPr>
              <a:t>n</a:t>
            </a:r>
            <a:r>
              <a:rPr lang="en-AU" sz="2800" dirty="0" err="1"/>
              <a:t>aŋala</a:t>
            </a:r>
            <a:r>
              <a:rPr lang="en-AU" sz="2800" dirty="0"/>
              <a:t>/</a:t>
            </a:r>
          </a:p>
          <a:p>
            <a:pPr algn="ctr"/>
            <a:r>
              <a:rPr lang="en-AU" sz="2800" dirty="0"/>
              <a:t>'</a:t>
            </a:r>
            <a:r>
              <a:rPr lang="en-AU" sz="2800" dirty="0" err="1"/>
              <a:t>Nangala</a:t>
            </a:r>
            <a:r>
              <a:rPr lang="en-AU" sz="2800" dirty="0"/>
              <a:t>'</a:t>
            </a:r>
          </a:p>
        </p:txBody>
      </p:sp>
      <p:sp>
        <p:nvSpPr>
          <p:cNvPr id="16" name="Rounded Rectangle 15">
            <a:extLst>
              <a:ext uri="{FF2B5EF4-FFF2-40B4-BE49-F238E27FC236}">
                <a16:creationId xmlns:a16="http://schemas.microsoft.com/office/drawing/2014/main" id="{8B1994B0-1428-48A7-2F64-727C4723920B}"/>
              </a:ext>
            </a:extLst>
          </p:cNvPr>
          <p:cNvSpPr/>
          <p:nvPr/>
        </p:nvSpPr>
        <p:spPr>
          <a:xfrm>
            <a:off x="4593019" y="2532993"/>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8" name="Rounded Rectangle 17">
            <a:extLst>
              <a:ext uri="{FF2B5EF4-FFF2-40B4-BE49-F238E27FC236}">
                <a16:creationId xmlns:a16="http://schemas.microsoft.com/office/drawing/2014/main" id="{56717335-5A0F-6FFA-FBDF-06DC71FA52BB}"/>
              </a:ext>
            </a:extLst>
          </p:cNvPr>
          <p:cNvSpPr/>
          <p:nvPr/>
        </p:nvSpPr>
        <p:spPr>
          <a:xfrm>
            <a:off x="3879476" y="1324409"/>
            <a:ext cx="3200400" cy="1049738"/>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Wrlp_skinname6a_nangala.mp3">
            <a:hlinkClick r:id="" action="ppaction://media"/>
            <a:extLst>
              <a:ext uri="{FF2B5EF4-FFF2-40B4-BE49-F238E27FC236}">
                <a16:creationId xmlns:a16="http://schemas.microsoft.com/office/drawing/2014/main" id="{0CF36431-5CCF-1D83-8D60-36DB17BDD8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4964461" y="2702735"/>
            <a:ext cx="812800" cy="812800"/>
          </a:xfrm>
          <a:prstGeom prst="rect">
            <a:avLst/>
          </a:prstGeom>
        </p:spPr>
      </p:pic>
      <p:pic>
        <p:nvPicPr>
          <p:cNvPr id="21" name="Picture 20" descr="A cartoon of a person in a dress&#10;&#10;AI-generated content may be incorrect.">
            <a:extLst>
              <a:ext uri="{FF2B5EF4-FFF2-40B4-BE49-F238E27FC236}">
                <a16:creationId xmlns:a16="http://schemas.microsoft.com/office/drawing/2014/main" id="{45CCF01E-B267-7A43-4EA4-DE1A3C9BD7F9}"/>
              </a:ext>
            </a:extLst>
          </p:cNvPr>
          <p:cNvPicPr>
            <a:picLocks noChangeAspect="1"/>
          </p:cNvPicPr>
          <p:nvPr/>
        </p:nvPicPr>
        <p:blipFill>
          <a:blip r:embed="rId9"/>
          <a:stretch>
            <a:fillRect/>
          </a:stretch>
        </p:blipFill>
        <p:spPr>
          <a:xfrm>
            <a:off x="5146431" y="3925365"/>
            <a:ext cx="730246" cy="14385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TextBox 22">
            <a:extLst>
              <a:ext uri="{FF2B5EF4-FFF2-40B4-BE49-F238E27FC236}">
                <a16:creationId xmlns:a16="http://schemas.microsoft.com/office/drawing/2014/main" id="{C32E00F2-7AE4-27D2-72D2-6DE26196BDA0}"/>
              </a:ext>
            </a:extLst>
          </p:cNvPr>
          <p:cNvSpPr txBox="1"/>
          <p:nvPr/>
        </p:nvSpPr>
        <p:spPr>
          <a:xfrm>
            <a:off x="3626067" y="5470957"/>
            <a:ext cx="4177875" cy="369332"/>
          </a:xfrm>
          <a:prstGeom prst="rect">
            <a:avLst/>
          </a:prstGeom>
          <a:noFill/>
        </p:spPr>
        <p:txBody>
          <a:bodyPr wrap="none" rtlCol="0">
            <a:spAutoFit/>
          </a:bodyPr>
          <a:lstStyle/>
          <a:p>
            <a:r>
              <a:rPr lang="en-US" dirty="0"/>
              <a:t>Note: ‘</a:t>
            </a:r>
            <a:r>
              <a:rPr lang="en-US" dirty="0" err="1"/>
              <a:t>Nangala</a:t>
            </a:r>
            <a:r>
              <a:rPr lang="en-US" dirty="0"/>
              <a:t>’ is a Warlpiri ‘skin name’. </a:t>
            </a:r>
          </a:p>
        </p:txBody>
      </p:sp>
    </p:spTree>
    <p:extLst>
      <p:ext uri="{BB962C8B-B14F-4D97-AF65-F5344CB8AC3E}">
        <p14:creationId xmlns:p14="http://schemas.microsoft.com/office/powerpoint/2010/main" val="287597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7"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36"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1"/>
                </p:tgtEl>
              </p:cMediaNode>
            </p:audio>
            <p:audio>
              <p:cMediaNode vol="80000">
                <p:cTn id="12" fill="hold" display="0">
                  <p:stCondLst>
                    <p:cond delay="indefinite"/>
                  </p:stCondLst>
                  <p:endCondLst>
                    <p:cond evt="onStopAudio" delay="0">
                      <p:tgtEl>
                        <p:sldTgt/>
                      </p:tgtEl>
                    </p:cond>
                  </p:endCondLst>
                </p:cTn>
                <p:tgtEl>
                  <p:spTgt spid="2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93ACD-C2BF-E849-24BE-CDDA3E8BAA5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E9ED02-4CE7-3A10-42F3-891DD0B49C78}"/>
              </a:ext>
            </a:extLst>
          </p:cNvPr>
          <p:cNvSpPr>
            <a:spLocks noGrp="1"/>
          </p:cNvSpPr>
          <p:nvPr>
            <p:ph type="title"/>
          </p:nvPr>
        </p:nvSpPr>
        <p:spPr>
          <a:xfrm>
            <a:off x="6972447" y="1387043"/>
            <a:ext cx="4689246" cy="872254"/>
          </a:xfrm>
        </p:spPr>
        <p:txBody>
          <a:bodyPr>
            <a:noAutofit/>
          </a:bodyPr>
          <a:lstStyle/>
          <a:p>
            <a:pPr algn="ctr"/>
            <a:r>
              <a:rPr lang="en-AU" sz="2800" dirty="0" err="1">
                <a:latin typeface="+mn-lt"/>
              </a:rPr>
              <a:t>mu</a:t>
            </a:r>
            <a:r>
              <a:rPr lang="en-AU" sz="2800" dirty="0" err="1">
                <a:solidFill>
                  <a:schemeClr val="accent2">
                    <a:lumMod val="75000"/>
                  </a:schemeClr>
                </a:solidFill>
                <a:latin typeface="+mn-lt"/>
              </a:rPr>
              <a:t>ly</a:t>
            </a:r>
            <a:r>
              <a:rPr lang="en-AU" sz="2800" dirty="0" err="1">
                <a:latin typeface="+mn-lt"/>
              </a:rPr>
              <a:t>u</a:t>
            </a:r>
            <a:r>
              <a:rPr lang="en-AU" sz="2800" dirty="0">
                <a:latin typeface="+mn-lt"/>
              </a:rPr>
              <a:t>  /</a:t>
            </a:r>
            <a:r>
              <a:rPr lang="en-AU" sz="2800" dirty="0"/>
              <a:t>'</a:t>
            </a:r>
            <a:r>
              <a:rPr lang="en-AU" sz="2800" dirty="0" err="1">
                <a:latin typeface="+mn-lt"/>
              </a:rPr>
              <a:t>mu</a:t>
            </a:r>
            <a:r>
              <a:rPr lang="en-AU" sz="2800" dirty="0" err="1">
                <a:solidFill>
                  <a:schemeClr val="accent2">
                    <a:lumMod val="75000"/>
                  </a:schemeClr>
                </a:solidFill>
                <a:latin typeface="+mn-lt"/>
              </a:rPr>
              <a:t>ʎ</a:t>
            </a:r>
            <a:r>
              <a:rPr lang="en-AU" sz="2800" dirty="0" err="1">
                <a:latin typeface="+mn-lt"/>
              </a:rPr>
              <a:t>u</a:t>
            </a:r>
            <a:r>
              <a:rPr lang="en-AU" sz="2800" dirty="0">
                <a:latin typeface="+mn-lt"/>
              </a:rPr>
              <a:t>/</a:t>
            </a:r>
            <a:br>
              <a:rPr lang="en-AU" sz="2800" dirty="0">
                <a:latin typeface="+mn-lt"/>
              </a:rPr>
            </a:br>
            <a:r>
              <a:rPr lang="en-AU" sz="2800" dirty="0">
                <a:latin typeface="+mn-lt"/>
              </a:rPr>
              <a:t>'nose'</a:t>
            </a:r>
            <a:endParaRPr lang="en-US" sz="2800" dirty="0">
              <a:latin typeface="+mn-lt"/>
            </a:endParaRPr>
          </a:p>
        </p:txBody>
      </p:sp>
      <p:sp>
        <p:nvSpPr>
          <p:cNvPr id="7" name="Title 3">
            <a:extLst>
              <a:ext uri="{FF2B5EF4-FFF2-40B4-BE49-F238E27FC236}">
                <a16:creationId xmlns:a16="http://schemas.microsoft.com/office/drawing/2014/main" id="{ADF496D6-E608-F8BE-254F-0590C9800FE4}"/>
              </a:ext>
            </a:extLst>
          </p:cNvPr>
          <p:cNvSpPr txBox="1">
            <a:spLocks/>
          </p:cNvSpPr>
          <p:nvPr/>
        </p:nvSpPr>
        <p:spPr>
          <a:xfrm>
            <a:off x="3626067" y="1324408"/>
            <a:ext cx="3699642" cy="1072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3200" b="0" dirty="0">
              <a:effectLst/>
            </a:endParaRPr>
          </a:p>
        </p:txBody>
      </p:sp>
      <p:sp>
        <p:nvSpPr>
          <p:cNvPr id="9" name="TextBox 8">
            <a:extLst>
              <a:ext uri="{FF2B5EF4-FFF2-40B4-BE49-F238E27FC236}">
                <a16:creationId xmlns:a16="http://schemas.microsoft.com/office/drawing/2014/main" id="{85B2F311-422D-AE24-A575-2498DC0888EC}"/>
              </a:ext>
            </a:extLst>
          </p:cNvPr>
          <p:cNvSpPr txBox="1"/>
          <p:nvPr/>
        </p:nvSpPr>
        <p:spPr>
          <a:xfrm>
            <a:off x="4417846" y="592788"/>
            <a:ext cx="173085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Word-initial</a:t>
            </a:r>
          </a:p>
        </p:txBody>
      </p:sp>
      <p:sp>
        <p:nvSpPr>
          <p:cNvPr id="19" name="Rounded Rectangle 18">
            <a:extLst>
              <a:ext uri="{FF2B5EF4-FFF2-40B4-BE49-F238E27FC236}">
                <a16:creationId xmlns:a16="http://schemas.microsoft.com/office/drawing/2014/main" id="{BC8F5FA2-FAF0-4F49-CE88-A3E97CCADA9A}"/>
              </a:ext>
            </a:extLst>
          </p:cNvPr>
          <p:cNvSpPr/>
          <p:nvPr/>
        </p:nvSpPr>
        <p:spPr>
          <a:xfrm>
            <a:off x="8628839" y="2515769"/>
            <a:ext cx="1555685" cy="111409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871AF0B-7D0D-E102-F481-101822F0826A}"/>
              </a:ext>
            </a:extLst>
          </p:cNvPr>
          <p:cNvSpPr txBox="1"/>
          <p:nvPr/>
        </p:nvSpPr>
        <p:spPr>
          <a:xfrm>
            <a:off x="8453666" y="583954"/>
            <a:ext cx="1911998" cy="461665"/>
          </a:xfrm>
          <a:prstGeom prst="rect">
            <a:avLst/>
          </a:prstGeom>
          <a:noFill/>
          <a:ln>
            <a:solidFill>
              <a:schemeClr val="accent2">
                <a:lumMod val="75000"/>
              </a:schemeClr>
            </a:solidFill>
          </a:ln>
        </p:spPr>
        <p:txBody>
          <a:bodyPr wrap="none" rtlCol="0">
            <a:spAutoFit/>
          </a:bodyPr>
          <a:lstStyle/>
          <a:p>
            <a:r>
              <a:rPr lang="en-US" sz="2400" dirty="0">
                <a:solidFill>
                  <a:schemeClr val="accent2">
                    <a:lumMod val="75000"/>
                  </a:schemeClr>
                </a:solidFill>
              </a:rPr>
              <a:t>Word-medial</a:t>
            </a:r>
          </a:p>
        </p:txBody>
      </p:sp>
      <p:sp>
        <p:nvSpPr>
          <p:cNvPr id="2" name="Rounded Rectangle 1">
            <a:extLst>
              <a:ext uri="{FF2B5EF4-FFF2-40B4-BE49-F238E27FC236}">
                <a16:creationId xmlns:a16="http://schemas.microsoft.com/office/drawing/2014/main" id="{2CEFCA32-C6AD-6951-A75D-FEE1A3547E12}"/>
              </a:ext>
            </a:extLst>
          </p:cNvPr>
          <p:cNvSpPr/>
          <p:nvPr/>
        </p:nvSpPr>
        <p:spPr>
          <a:xfrm>
            <a:off x="3878320" y="1190983"/>
            <a:ext cx="3094127" cy="1183163"/>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D76E02C0-B248-158C-1F0C-67C70DB8CBA1}"/>
              </a:ext>
            </a:extLst>
          </p:cNvPr>
          <p:cNvSpPr/>
          <p:nvPr/>
        </p:nvSpPr>
        <p:spPr>
          <a:xfrm>
            <a:off x="7487453" y="1302091"/>
            <a:ext cx="3664023" cy="1072055"/>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D21F4B6-894E-E503-F9AE-27E78AED038B}"/>
              </a:ext>
            </a:extLst>
          </p:cNvPr>
          <p:cNvSpPr/>
          <p:nvPr/>
        </p:nvSpPr>
        <p:spPr>
          <a:xfrm>
            <a:off x="1178900" y="2195617"/>
            <a:ext cx="2364828" cy="2165131"/>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pic>
        <p:nvPicPr>
          <p:cNvPr id="13" name="Picture 2">
            <a:extLst>
              <a:ext uri="{FF2B5EF4-FFF2-40B4-BE49-F238E27FC236}">
                <a16:creationId xmlns:a16="http://schemas.microsoft.com/office/drawing/2014/main" id="{5AB6FCEF-933C-21BD-182E-B19B6165CD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93" y="-566732"/>
            <a:ext cx="3020211" cy="39075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E27D4BE-7D35-319B-BF0A-9EF0F990C985}"/>
              </a:ext>
            </a:extLst>
          </p:cNvPr>
          <p:cNvSpPr txBox="1"/>
          <p:nvPr/>
        </p:nvSpPr>
        <p:spPr>
          <a:xfrm>
            <a:off x="1917531" y="2792641"/>
            <a:ext cx="941283" cy="724541"/>
          </a:xfrm>
          <a:prstGeom prst="rect">
            <a:avLst/>
          </a:prstGeom>
          <a:noFill/>
          <a:ln>
            <a:solidFill>
              <a:schemeClr val="accent2">
                <a:lumMod val="75000"/>
              </a:schemeClr>
            </a:solidFill>
          </a:ln>
        </p:spPr>
        <p:txBody>
          <a:bodyPr wrap="square" rtlCol="0">
            <a:spAutoFit/>
          </a:bodyPr>
          <a:lstStyle/>
          <a:p>
            <a:r>
              <a:rPr lang="en-US" sz="4000" dirty="0">
                <a:solidFill>
                  <a:srgbClr val="C00000"/>
                </a:solidFill>
              </a:rPr>
              <a:t>/</a:t>
            </a:r>
            <a:r>
              <a:rPr lang="en-AU" sz="4000" dirty="0" err="1">
                <a:solidFill>
                  <a:srgbClr val="C00000"/>
                </a:solidFill>
              </a:rPr>
              <a:t>ʎ</a:t>
            </a:r>
            <a:r>
              <a:rPr lang="en-US" sz="4000" dirty="0">
                <a:solidFill>
                  <a:srgbClr val="C00000"/>
                </a:solidFill>
              </a:rPr>
              <a:t>/</a:t>
            </a:r>
          </a:p>
        </p:txBody>
      </p:sp>
      <p:sp>
        <p:nvSpPr>
          <p:cNvPr id="6" name="TextBox 5">
            <a:extLst>
              <a:ext uri="{FF2B5EF4-FFF2-40B4-BE49-F238E27FC236}">
                <a16:creationId xmlns:a16="http://schemas.microsoft.com/office/drawing/2014/main" id="{85A5EBFB-B042-DD88-3421-79EE6838AB58}"/>
              </a:ext>
            </a:extLst>
          </p:cNvPr>
          <p:cNvSpPr txBox="1"/>
          <p:nvPr/>
        </p:nvSpPr>
        <p:spPr>
          <a:xfrm>
            <a:off x="805559" y="4610262"/>
            <a:ext cx="3020210" cy="923330"/>
          </a:xfrm>
          <a:prstGeom prst="rect">
            <a:avLst/>
          </a:prstGeom>
          <a:noFill/>
        </p:spPr>
        <p:txBody>
          <a:bodyPr wrap="square" rtlCol="0">
            <a:spAutoFit/>
          </a:bodyPr>
          <a:lstStyle/>
          <a:p>
            <a:pPr algn="ctr"/>
            <a:r>
              <a:rPr lang="en-US" dirty="0"/>
              <a:t>Acquired at 75% accuracy after 72 months – not many examples in our study</a:t>
            </a:r>
          </a:p>
        </p:txBody>
      </p:sp>
      <p:sp>
        <p:nvSpPr>
          <p:cNvPr id="11" name="TextBox 10">
            <a:extLst>
              <a:ext uri="{FF2B5EF4-FFF2-40B4-BE49-F238E27FC236}">
                <a16:creationId xmlns:a16="http://schemas.microsoft.com/office/drawing/2014/main" id="{15BBE133-EC51-16E6-F699-0299326202C5}"/>
              </a:ext>
            </a:extLst>
          </p:cNvPr>
          <p:cNvSpPr txBox="1"/>
          <p:nvPr/>
        </p:nvSpPr>
        <p:spPr>
          <a:xfrm>
            <a:off x="3825769" y="1103593"/>
            <a:ext cx="3255871" cy="1384995"/>
          </a:xfrm>
          <a:prstGeom prst="rect">
            <a:avLst/>
          </a:prstGeom>
          <a:noFill/>
        </p:spPr>
        <p:txBody>
          <a:bodyPr wrap="square" rtlCol="0">
            <a:spAutoFit/>
          </a:bodyPr>
          <a:lstStyle/>
          <a:p>
            <a:pPr algn="ctr"/>
            <a:r>
              <a:rPr lang="en-AU" sz="2800" dirty="0"/>
              <a:t>This phoneme doesn’t occur at the beginning of words.</a:t>
            </a:r>
          </a:p>
        </p:txBody>
      </p:sp>
      <p:pic>
        <p:nvPicPr>
          <p:cNvPr id="14" name="Wrlp_nose_mulyu.mp3">
            <a:hlinkClick r:id="" action="ppaction://media"/>
            <a:extLst>
              <a:ext uri="{FF2B5EF4-FFF2-40B4-BE49-F238E27FC236}">
                <a16:creationId xmlns:a16="http://schemas.microsoft.com/office/drawing/2014/main" id="{B15DAEA6-AED9-F906-2C01-2E1F980809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00281" y="2630618"/>
            <a:ext cx="812800" cy="812800"/>
          </a:xfrm>
          <a:prstGeom prst="rect">
            <a:avLst/>
          </a:prstGeom>
        </p:spPr>
      </p:pic>
      <p:pic>
        <p:nvPicPr>
          <p:cNvPr id="16" name="Picture 15" descr="A cartoon of a child with a long nose&#10;&#10;AI-generated content may be incorrect.">
            <a:extLst>
              <a:ext uri="{FF2B5EF4-FFF2-40B4-BE49-F238E27FC236}">
                <a16:creationId xmlns:a16="http://schemas.microsoft.com/office/drawing/2014/main" id="{C3061F6A-B65C-F565-7909-DBF0304319D1}"/>
              </a:ext>
            </a:extLst>
          </p:cNvPr>
          <p:cNvPicPr>
            <a:picLocks noChangeAspect="1"/>
          </p:cNvPicPr>
          <p:nvPr/>
        </p:nvPicPr>
        <p:blipFill>
          <a:blip r:embed="rId6"/>
          <a:srcRect l="23226" t="13282" r="22548" b="3372"/>
          <a:stretch>
            <a:fillRect/>
          </a:stretch>
        </p:blipFill>
        <p:spPr>
          <a:xfrm>
            <a:off x="8498415" y="3856601"/>
            <a:ext cx="1867249" cy="16143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639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A252E-636D-8245-0A8D-EE6EA2DE8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97D432-3235-B4AA-E18E-20126AA2B8BA}"/>
              </a:ext>
            </a:extLst>
          </p:cNvPr>
          <p:cNvSpPr>
            <a:spLocks noGrp="1"/>
          </p:cNvSpPr>
          <p:nvPr>
            <p:ph type="title"/>
          </p:nvPr>
        </p:nvSpPr>
        <p:spPr>
          <a:xfrm>
            <a:off x="538232" y="411505"/>
            <a:ext cx="10515600" cy="1465467"/>
          </a:xfrm>
        </p:spPr>
        <p:txBody>
          <a:bodyPr>
            <a:normAutofit fontScale="90000"/>
          </a:bodyPr>
          <a:lstStyle/>
          <a:p>
            <a:r>
              <a:rPr lang="en-AU" dirty="0"/>
              <a:t>Warlpiri consonant production</a:t>
            </a:r>
            <a:br>
              <a:rPr lang="en-AU" dirty="0"/>
            </a:br>
            <a:r>
              <a:rPr lang="en-AU" dirty="0"/>
              <a:t> 75% adult-like</a:t>
            </a:r>
            <a:br>
              <a:rPr lang="en-AU" dirty="0"/>
            </a:br>
            <a:r>
              <a:rPr lang="en-AU" sz="3600" dirty="0"/>
              <a:t>(work in progress)</a:t>
            </a:r>
          </a:p>
        </p:txBody>
      </p:sp>
      <p:sp>
        <p:nvSpPr>
          <p:cNvPr id="4" name="Slide Number Placeholder 3">
            <a:extLst>
              <a:ext uri="{FF2B5EF4-FFF2-40B4-BE49-F238E27FC236}">
                <a16:creationId xmlns:a16="http://schemas.microsoft.com/office/drawing/2014/main" id="{7D717E0B-D93A-ED91-AE2F-D0F749DB406B}"/>
              </a:ext>
            </a:extLst>
          </p:cNvPr>
          <p:cNvSpPr>
            <a:spLocks noGrp="1"/>
          </p:cNvSpPr>
          <p:nvPr>
            <p:ph type="sldNum" sz="quarter" idx="12"/>
          </p:nvPr>
        </p:nvSpPr>
        <p:spPr/>
        <p:txBody>
          <a:bodyPr/>
          <a:lstStyle/>
          <a:p>
            <a:fld id="{B3B624D4-D8ED-2A49-BA72-728ADDC72CAC}" type="slidenum">
              <a:rPr lang="en-AU" smtClean="0"/>
              <a:t>20</a:t>
            </a:fld>
            <a:endParaRPr lang="en-AU" dirty="0"/>
          </a:p>
        </p:txBody>
      </p:sp>
      <p:pic>
        <p:nvPicPr>
          <p:cNvPr id="6" name="Picture 5" descr="A cartoon of a baby in a stroller&#10;&#10;AI-generated content may be incorrect.">
            <a:extLst>
              <a:ext uri="{FF2B5EF4-FFF2-40B4-BE49-F238E27FC236}">
                <a16:creationId xmlns:a16="http://schemas.microsoft.com/office/drawing/2014/main" id="{CA5D4DCC-995B-67E6-385A-5B208167F9E2}"/>
              </a:ext>
            </a:extLst>
          </p:cNvPr>
          <p:cNvPicPr>
            <a:picLocks noChangeAspect="1"/>
          </p:cNvPicPr>
          <p:nvPr/>
        </p:nvPicPr>
        <p:blipFill>
          <a:blip r:embed="rId2">
            <a:grayscl/>
          </a:blip>
          <a:srcRect l="24927" t="13661" r="32833" b="9842"/>
          <a:stretch>
            <a:fillRect/>
          </a:stretch>
        </p:blipFill>
        <p:spPr>
          <a:xfrm>
            <a:off x="444969" y="5466826"/>
            <a:ext cx="1136912" cy="1072976"/>
          </a:xfrm>
          <a:prstGeom prst="rect">
            <a:avLst/>
          </a:prstGeom>
        </p:spPr>
      </p:pic>
      <p:pic>
        <p:nvPicPr>
          <p:cNvPr id="7" name="Picture 6" descr="A cartoon of two girls&#10;&#10;AI-generated content may be incorrect.">
            <a:extLst>
              <a:ext uri="{FF2B5EF4-FFF2-40B4-BE49-F238E27FC236}">
                <a16:creationId xmlns:a16="http://schemas.microsoft.com/office/drawing/2014/main" id="{3E5F18C7-C200-81F2-7405-3473B340BE1F}"/>
              </a:ext>
            </a:extLst>
          </p:cNvPr>
          <p:cNvPicPr>
            <a:picLocks noChangeAspect="1"/>
          </p:cNvPicPr>
          <p:nvPr/>
        </p:nvPicPr>
        <p:blipFill>
          <a:blip r:embed="rId3">
            <a:grayscl/>
          </a:blip>
          <a:srcRect l="51686" t="30801" r="35159" b="14089"/>
          <a:stretch>
            <a:fillRect/>
          </a:stretch>
        </p:blipFill>
        <p:spPr>
          <a:xfrm>
            <a:off x="6041202" y="3801152"/>
            <a:ext cx="1278876" cy="2791900"/>
          </a:xfrm>
          <a:prstGeom prst="rect">
            <a:avLst/>
          </a:prstGeom>
        </p:spPr>
      </p:pic>
      <p:pic>
        <p:nvPicPr>
          <p:cNvPr id="8" name="Picture 7">
            <a:extLst>
              <a:ext uri="{FF2B5EF4-FFF2-40B4-BE49-F238E27FC236}">
                <a16:creationId xmlns:a16="http://schemas.microsoft.com/office/drawing/2014/main" id="{2D5727B8-6465-7737-C16A-680B7A3532BA}"/>
              </a:ext>
            </a:extLst>
          </p:cNvPr>
          <p:cNvPicPr>
            <a:picLocks noChangeAspect="1"/>
          </p:cNvPicPr>
          <p:nvPr/>
        </p:nvPicPr>
        <p:blipFill>
          <a:blip r:embed="rId4">
            <a:grayscl/>
          </a:blip>
          <a:srcRect l="15661" r="17927"/>
          <a:stretch>
            <a:fillRect/>
          </a:stretch>
        </p:blipFill>
        <p:spPr>
          <a:xfrm>
            <a:off x="2377450" y="4699000"/>
            <a:ext cx="917986" cy="1840802"/>
          </a:xfrm>
          <a:prstGeom prst="rect">
            <a:avLst/>
          </a:prstGeom>
        </p:spPr>
      </p:pic>
      <p:pic>
        <p:nvPicPr>
          <p:cNvPr id="9" name="Picture 8">
            <a:extLst>
              <a:ext uri="{FF2B5EF4-FFF2-40B4-BE49-F238E27FC236}">
                <a16:creationId xmlns:a16="http://schemas.microsoft.com/office/drawing/2014/main" id="{1F9A8E97-D913-5544-0CDE-CB07E1ACAE3A}"/>
              </a:ext>
            </a:extLst>
          </p:cNvPr>
          <p:cNvPicPr>
            <a:picLocks noChangeAspect="1"/>
          </p:cNvPicPr>
          <p:nvPr/>
        </p:nvPicPr>
        <p:blipFill>
          <a:blip r:embed="rId5">
            <a:grayscl/>
          </a:blip>
          <a:srcRect l="15403" t="7057" r="12572" b="7227"/>
          <a:stretch>
            <a:fillRect/>
          </a:stretch>
        </p:blipFill>
        <p:spPr>
          <a:xfrm flipH="1">
            <a:off x="4169099" y="4343399"/>
            <a:ext cx="1108776" cy="2212545"/>
          </a:xfrm>
          <a:prstGeom prst="rect">
            <a:avLst/>
          </a:prstGeom>
        </p:spPr>
      </p:pic>
      <p:sp>
        <p:nvSpPr>
          <p:cNvPr id="10" name="TextBox 9">
            <a:extLst>
              <a:ext uri="{FF2B5EF4-FFF2-40B4-BE49-F238E27FC236}">
                <a16:creationId xmlns:a16="http://schemas.microsoft.com/office/drawing/2014/main" id="{2632D860-8C19-F8D4-8B73-4BDF15DCB9DB}"/>
              </a:ext>
            </a:extLst>
          </p:cNvPr>
          <p:cNvSpPr txBox="1"/>
          <p:nvPr/>
        </p:nvSpPr>
        <p:spPr>
          <a:xfrm>
            <a:off x="219414" y="3537594"/>
            <a:ext cx="1688670" cy="646331"/>
          </a:xfrm>
          <a:prstGeom prst="rect">
            <a:avLst/>
          </a:prstGeom>
          <a:noFill/>
        </p:spPr>
        <p:txBody>
          <a:bodyPr wrap="square" rtlCol="0">
            <a:spAutoFit/>
          </a:bodyPr>
          <a:lstStyle/>
          <a:p>
            <a:pPr algn="ctr"/>
            <a:r>
              <a:rPr lang="en-US" dirty="0"/>
              <a:t>By 2 years old </a:t>
            </a:r>
          </a:p>
          <a:p>
            <a:pPr algn="ctr"/>
            <a:r>
              <a:rPr lang="en-US" dirty="0"/>
              <a:t>(24 </a:t>
            </a:r>
            <a:r>
              <a:rPr lang="en-US" dirty="0" err="1"/>
              <a:t>mths</a:t>
            </a:r>
            <a:r>
              <a:rPr lang="en-US" dirty="0"/>
              <a:t>)</a:t>
            </a:r>
          </a:p>
        </p:txBody>
      </p:sp>
      <p:sp>
        <p:nvSpPr>
          <p:cNvPr id="11" name="TextBox 10">
            <a:extLst>
              <a:ext uri="{FF2B5EF4-FFF2-40B4-BE49-F238E27FC236}">
                <a16:creationId xmlns:a16="http://schemas.microsoft.com/office/drawing/2014/main" id="{E4FC6957-D0B0-F3E6-420E-EAAA395CC5F7}"/>
              </a:ext>
            </a:extLst>
          </p:cNvPr>
          <p:cNvSpPr txBox="1"/>
          <p:nvPr/>
        </p:nvSpPr>
        <p:spPr>
          <a:xfrm>
            <a:off x="2306523" y="2709866"/>
            <a:ext cx="1499449" cy="646331"/>
          </a:xfrm>
          <a:prstGeom prst="rect">
            <a:avLst/>
          </a:prstGeom>
          <a:noFill/>
        </p:spPr>
        <p:txBody>
          <a:bodyPr wrap="none" rtlCol="0">
            <a:spAutoFit/>
          </a:bodyPr>
          <a:lstStyle/>
          <a:p>
            <a:pPr algn="ctr"/>
            <a:r>
              <a:rPr lang="en-US" dirty="0"/>
              <a:t>2-3 years old </a:t>
            </a:r>
          </a:p>
          <a:p>
            <a:pPr algn="ctr"/>
            <a:r>
              <a:rPr lang="en-US" dirty="0"/>
              <a:t>(24-36 </a:t>
            </a:r>
            <a:r>
              <a:rPr lang="en-US" dirty="0" err="1"/>
              <a:t>mths</a:t>
            </a:r>
            <a:r>
              <a:rPr lang="en-US" dirty="0"/>
              <a:t>)</a:t>
            </a:r>
          </a:p>
        </p:txBody>
      </p:sp>
      <p:sp>
        <p:nvSpPr>
          <p:cNvPr id="12" name="TextBox 11">
            <a:extLst>
              <a:ext uri="{FF2B5EF4-FFF2-40B4-BE49-F238E27FC236}">
                <a16:creationId xmlns:a16="http://schemas.microsoft.com/office/drawing/2014/main" id="{5D548425-E37F-A393-8AF4-9BB7270CA27C}"/>
              </a:ext>
            </a:extLst>
          </p:cNvPr>
          <p:cNvSpPr txBox="1"/>
          <p:nvPr/>
        </p:nvSpPr>
        <p:spPr>
          <a:xfrm>
            <a:off x="4028725" y="2214997"/>
            <a:ext cx="1499449" cy="646331"/>
          </a:xfrm>
          <a:prstGeom prst="rect">
            <a:avLst/>
          </a:prstGeom>
          <a:noFill/>
        </p:spPr>
        <p:txBody>
          <a:bodyPr wrap="none" rtlCol="0">
            <a:spAutoFit/>
          </a:bodyPr>
          <a:lstStyle/>
          <a:p>
            <a:pPr algn="ctr"/>
            <a:r>
              <a:rPr lang="en-US" dirty="0"/>
              <a:t>3-4 years old </a:t>
            </a:r>
          </a:p>
          <a:p>
            <a:pPr algn="ctr"/>
            <a:r>
              <a:rPr lang="en-US" dirty="0"/>
              <a:t>(36-48 </a:t>
            </a:r>
            <a:r>
              <a:rPr lang="en-US" dirty="0" err="1"/>
              <a:t>mths</a:t>
            </a:r>
            <a:r>
              <a:rPr lang="en-US" dirty="0"/>
              <a:t>)</a:t>
            </a:r>
          </a:p>
        </p:txBody>
      </p:sp>
      <p:sp>
        <p:nvSpPr>
          <p:cNvPr id="13" name="TextBox 12">
            <a:extLst>
              <a:ext uri="{FF2B5EF4-FFF2-40B4-BE49-F238E27FC236}">
                <a16:creationId xmlns:a16="http://schemas.microsoft.com/office/drawing/2014/main" id="{4F2F5288-36BE-13DF-FAD2-0386A4253CD5}"/>
              </a:ext>
            </a:extLst>
          </p:cNvPr>
          <p:cNvSpPr txBox="1"/>
          <p:nvPr/>
        </p:nvSpPr>
        <p:spPr>
          <a:xfrm>
            <a:off x="5992873" y="1677677"/>
            <a:ext cx="1499449" cy="646331"/>
          </a:xfrm>
          <a:prstGeom prst="rect">
            <a:avLst/>
          </a:prstGeom>
          <a:noFill/>
        </p:spPr>
        <p:txBody>
          <a:bodyPr wrap="none" rtlCol="0">
            <a:spAutoFit/>
          </a:bodyPr>
          <a:lstStyle/>
          <a:p>
            <a:pPr algn="ctr"/>
            <a:r>
              <a:rPr lang="en-US" dirty="0"/>
              <a:t>4-5 years old </a:t>
            </a:r>
          </a:p>
          <a:p>
            <a:pPr algn="ctr"/>
            <a:r>
              <a:rPr lang="en-US" dirty="0"/>
              <a:t>(48-60 </a:t>
            </a:r>
            <a:r>
              <a:rPr lang="en-US" dirty="0" err="1"/>
              <a:t>mths</a:t>
            </a:r>
            <a:r>
              <a:rPr lang="en-US" dirty="0"/>
              <a:t>)</a:t>
            </a:r>
          </a:p>
        </p:txBody>
      </p:sp>
      <p:sp>
        <p:nvSpPr>
          <p:cNvPr id="14" name="TextBox 13">
            <a:extLst>
              <a:ext uri="{FF2B5EF4-FFF2-40B4-BE49-F238E27FC236}">
                <a16:creationId xmlns:a16="http://schemas.microsoft.com/office/drawing/2014/main" id="{E581AE9E-B09B-BD11-7924-62C0F7A19ED5}"/>
              </a:ext>
            </a:extLst>
          </p:cNvPr>
          <p:cNvSpPr txBox="1"/>
          <p:nvPr/>
        </p:nvSpPr>
        <p:spPr>
          <a:xfrm>
            <a:off x="457573" y="4146221"/>
            <a:ext cx="1278876" cy="369332"/>
          </a:xfrm>
          <a:prstGeom prst="rect">
            <a:avLst/>
          </a:prstGeom>
          <a:noFill/>
        </p:spPr>
        <p:txBody>
          <a:bodyPr wrap="none" rtlCol="0">
            <a:spAutoFit/>
          </a:bodyPr>
          <a:lstStyle/>
          <a:p>
            <a:pPr algn="ctr"/>
            <a:r>
              <a:rPr lang="en-US" dirty="0"/>
              <a:t>/m, n, k, w/</a:t>
            </a:r>
          </a:p>
        </p:txBody>
      </p:sp>
      <p:sp>
        <p:nvSpPr>
          <p:cNvPr id="15" name="TextBox 14">
            <a:extLst>
              <a:ext uri="{FF2B5EF4-FFF2-40B4-BE49-F238E27FC236}">
                <a16:creationId xmlns:a16="http://schemas.microsoft.com/office/drawing/2014/main" id="{9F0F0619-9986-0454-848A-3B9E3A9F4BB9}"/>
              </a:ext>
            </a:extLst>
          </p:cNvPr>
          <p:cNvSpPr txBox="1"/>
          <p:nvPr/>
        </p:nvSpPr>
        <p:spPr>
          <a:xfrm>
            <a:off x="2480196" y="3244334"/>
            <a:ext cx="988156" cy="369332"/>
          </a:xfrm>
          <a:prstGeom prst="rect">
            <a:avLst/>
          </a:prstGeom>
          <a:noFill/>
        </p:spPr>
        <p:txBody>
          <a:bodyPr wrap="none" rtlCol="0">
            <a:spAutoFit/>
          </a:bodyPr>
          <a:lstStyle/>
          <a:p>
            <a:r>
              <a:rPr lang="en-US" dirty="0"/>
              <a:t>/p, t, l, j/</a:t>
            </a:r>
          </a:p>
        </p:txBody>
      </p:sp>
      <p:sp>
        <p:nvSpPr>
          <p:cNvPr id="16" name="TextBox 15">
            <a:extLst>
              <a:ext uri="{FF2B5EF4-FFF2-40B4-BE49-F238E27FC236}">
                <a16:creationId xmlns:a16="http://schemas.microsoft.com/office/drawing/2014/main" id="{0DC11C79-280D-FBF7-F940-253802C5CBFB}"/>
              </a:ext>
            </a:extLst>
          </p:cNvPr>
          <p:cNvSpPr txBox="1"/>
          <p:nvPr/>
        </p:nvSpPr>
        <p:spPr>
          <a:xfrm>
            <a:off x="4373251" y="2743327"/>
            <a:ext cx="468398" cy="369332"/>
          </a:xfrm>
          <a:prstGeom prst="rect">
            <a:avLst/>
          </a:prstGeom>
          <a:noFill/>
        </p:spPr>
        <p:txBody>
          <a:bodyPr wrap="none" rtlCol="0">
            <a:spAutoFit/>
          </a:bodyPr>
          <a:lstStyle/>
          <a:p>
            <a:r>
              <a:rPr lang="en-US" dirty="0"/>
              <a:t>/</a:t>
            </a:r>
            <a:r>
              <a:rPr lang="en-AU" dirty="0" err="1"/>
              <a:t>ŋ</a:t>
            </a:r>
            <a:r>
              <a:rPr lang="en-US" dirty="0"/>
              <a:t>/</a:t>
            </a:r>
          </a:p>
        </p:txBody>
      </p:sp>
      <p:cxnSp>
        <p:nvCxnSpPr>
          <p:cNvPr id="18" name="Straight Arrow Connector 17">
            <a:extLst>
              <a:ext uri="{FF2B5EF4-FFF2-40B4-BE49-F238E27FC236}">
                <a16:creationId xmlns:a16="http://schemas.microsoft.com/office/drawing/2014/main" id="{82258771-2C6F-7B18-4B14-BDC6C79534BA}"/>
              </a:ext>
            </a:extLst>
          </p:cNvPr>
          <p:cNvCxnSpPr>
            <a:cxnSpLocks/>
          </p:cNvCxnSpPr>
          <p:nvPr/>
        </p:nvCxnSpPr>
        <p:spPr>
          <a:xfrm flipV="1">
            <a:off x="538232" y="425094"/>
            <a:ext cx="9951968" cy="2572147"/>
          </a:xfrm>
          <a:prstGeom prst="straightConnector1">
            <a:avLst/>
          </a:prstGeom>
          <a:ln w="127000">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71E81B33-88A7-47EE-F678-D39C86FCB69B}"/>
              </a:ext>
            </a:extLst>
          </p:cNvPr>
          <p:cNvSpPr txBox="1"/>
          <p:nvPr/>
        </p:nvSpPr>
        <p:spPr>
          <a:xfrm>
            <a:off x="8011156" y="1226622"/>
            <a:ext cx="1499449" cy="646331"/>
          </a:xfrm>
          <a:prstGeom prst="rect">
            <a:avLst/>
          </a:prstGeom>
          <a:noFill/>
        </p:spPr>
        <p:txBody>
          <a:bodyPr wrap="none" rtlCol="0">
            <a:spAutoFit/>
          </a:bodyPr>
          <a:lstStyle/>
          <a:p>
            <a:pPr algn="ctr"/>
            <a:r>
              <a:rPr lang="en-US" dirty="0"/>
              <a:t>5-6 years old </a:t>
            </a:r>
          </a:p>
          <a:p>
            <a:pPr algn="ctr"/>
            <a:r>
              <a:rPr lang="en-US" dirty="0"/>
              <a:t>(60-72 </a:t>
            </a:r>
            <a:r>
              <a:rPr lang="en-US" dirty="0" err="1"/>
              <a:t>mths</a:t>
            </a:r>
            <a:r>
              <a:rPr lang="en-US" dirty="0"/>
              <a:t>)</a:t>
            </a:r>
          </a:p>
        </p:txBody>
      </p:sp>
      <p:sp>
        <p:nvSpPr>
          <p:cNvPr id="23" name="TextBox 22">
            <a:extLst>
              <a:ext uri="{FF2B5EF4-FFF2-40B4-BE49-F238E27FC236}">
                <a16:creationId xmlns:a16="http://schemas.microsoft.com/office/drawing/2014/main" id="{256A5E8D-8D9A-7C8D-00F7-392326DE9FE9}"/>
              </a:ext>
            </a:extLst>
          </p:cNvPr>
          <p:cNvSpPr txBox="1"/>
          <p:nvPr/>
        </p:nvSpPr>
        <p:spPr>
          <a:xfrm>
            <a:off x="8113282" y="1830697"/>
            <a:ext cx="1111971" cy="369332"/>
          </a:xfrm>
          <a:prstGeom prst="rect">
            <a:avLst/>
          </a:prstGeom>
          <a:noFill/>
        </p:spPr>
        <p:txBody>
          <a:bodyPr wrap="none" rtlCol="0">
            <a:spAutoFit/>
          </a:bodyPr>
          <a:lstStyle/>
          <a:p>
            <a:r>
              <a:rPr lang="en-US" dirty="0"/>
              <a:t>/</a:t>
            </a:r>
            <a:r>
              <a:rPr lang="en-AU" dirty="0"/>
              <a:t> </a:t>
            </a:r>
            <a:r>
              <a:rPr lang="en-AU" dirty="0" err="1"/>
              <a:t>ɲ</a:t>
            </a:r>
            <a:r>
              <a:rPr lang="en-AU" dirty="0"/>
              <a:t>, </a:t>
            </a:r>
            <a:r>
              <a:rPr lang="en-AU" dirty="0" err="1"/>
              <a:t>ɻ</a:t>
            </a:r>
            <a:r>
              <a:rPr lang="en-AU" dirty="0"/>
              <a:t>, r, </a:t>
            </a:r>
            <a:r>
              <a:rPr lang="en-AU" dirty="0" err="1"/>
              <a:t>ɽ</a:t>
            </a:r>
            <a:r>
              <a:rPr lang="en-AU" dirty="0"/>
              <a:t> </a:t>
            </a:r>
            <a:r>
              <a:rPr lang="en-US" dirty="0"/>
              <a:t>/</a:t>
            </a:r>
          </a:p>
        </p:txBody>
      </p:sp>
      <p:sp>
        <p:nvSpPr>
          <p:cNvPr id="24" name="TextBox 23">
            <a:extLst>
              <a:ext uri="{FF2B5EF4-FFF2-40B4-BE49-F238E27FC236}">
                <a16:creationId xmlns:a16="http://schemas.microsoft.com/office/drawing/2014/main" id="{1D393E97-CB1E-CDDF-53AB-C06A1C345A31}"/>
              </a:ext>
            </a:extLst>
          </p:cNvPr>
          <p:cNvSpPr txBox="1"/>
          <p:nvPr/>
        </p:nvSpPr>
        <p:spPr>
          <a:xfrm>
            <a:off x="10033000" y="692035"/>
            <a:ext cx="1923265" cy="1383048"/>
          </a:xfrm>
          <a:prstGeom prst="rect">
            <a:avLst/>
          </a:prstGeom>
          <a:noFill/>
        </p:spPr>
        <p:txBody>
          <a:bodyPr wrap="square" rtlCol="0">
            <a:spAutoFit/>
          </a:bodyPr>
          <a:lstStyle/>
          <a:p>
            <a:r>
              <a:rPr lang="en-AU" sz="1600" dirty="0"/>
              <a:t>Not enough examples; maybe after 72 </a:t>
            </a:r>
            <a:r>
              <a:rPr lang="en-AU" sz="1600" dirty="0" err="1"/>
              <a:t>mths</a:t>
            </a:r>
            <a:r>
              <a:rPr lang="en-AU" sz="1600" dirty="0"/>
              <a:t> old</a:t>
            </a:r>
          </a:p>
          <a:p>
            <a:r>
              <a:rPr lang="en-AU" dirty="0"/>
              <a:t>/</a:t>
            </a:r>
            <a:r>
              <a:rPr lang="en-AU" dirty="0" err="1"/>
              <a:t>ɳ</a:t>
            </a:r>
            <a:r>
              <a:rPr lang="en-US" dirty="0"/>
              <a:t>, </a:t>
            </a:r>
            <a:r>
              <a:rPr lang="en-AU" dirty="0" err="1"/>
              <a:t>ʎ</a:t>
            </a:r>
            <a:r>
              <a:rPr lang="en-AU" dirty="0"/>
              <a:t>/  /</a:t>
            </a:r>
            <a:r>
              <a:rPr lang="en-AU" dirty="0" err="1"/>
              <a:t>ʈ</a:t>
            </a:r>
            <a:r>
              <a:rPr lang="en-US" dirty="0"/>
              <a:t>/</a:t>
            </a:r>
            <a:r>
              <a:rPr lang="en-AU" dirty="0"/>
              <a:t> </a:t>
            </a:r>
          </a:p>
          <a:p>
            <a:endParaRPr lang="en-US" dirty="0"/>
          </a:p>
        </p:txBody>
      </p:sp>
      <p:sp>
        <p:nvSpPr>
          <p:cNvPr id="25" name="TextBox 24">
            <a:extLst>
              <a:ext uri="{FF2B5EF4-FFF2-40B4-BE49-F238E27FC236}">
                <a16:creationId xmlns:a16="http://schemas.microsoft.com/office/drawing/2014/main" id="{F87DDCE2-1F26-0FDE-9FB8-24EA8B51C87A}"/>
              </a:ext>
            </a:extLst>
          </p:cNvPr>
          <p:cNvSpPr txBox="1"/>
          <p:nvPr/>
        </p:nvSpPr>
        <p:spPr>
          <a:xfrm>
            <a:off x="6419474" y="2275875"/>
            <a:ext cx="606256" cy="369332"/>
          </a:xfrm>
          <a:prstGeom prst="rect">
            <a:avLst/>
          </a:prstGeom>
          <a:noFill/>
        </p:spPr>
        <p:txBody>
          <a:bodyPr wrap="none" rtlCol="0">
            <a:spAutoFit/>
          </a:bodyPr>
          <a:lstStyle/>
          <a:p>
            <a:r>
              <a:rPr lang="en-AU" dirty="0"/>
              <a:t>/c, </a:t>
            </a:r>
            <a:r>
              <a:rPr lang="en-AU" dirty="0" err="1"/>
              <a:t>ɭ</a:t>
            </a:r>
            <a:r>
              <a:rPr lang="en-AU" dirty="0"/>
              <a:t>/</a:t>
            </a:r>
          </a:p>
        </p:txBody>
      </p:sp>
      <p:pic>
        <p:nvPicPr>
          <p:cNvPr id="3" name="Picture 2">
            <a:extLst>
              <a:ext uri="{FF2B5EF4-FFF2-40B4-BE49-F238E27FC236}">
                <a16:creationId xmlns:a16="http://schemas.microsoft.com/office/drawing/2014/main" id="{DD2A416F-BB48-A4F0-D64D-8927585AE3BF}"/>
              </a:ext>
            </a:extLst>
          </p:cNvPr>
          <p:cNvPicPr>
            <a:picLocks noChangeAspect="1"/>
          </p:cNvPicPr>
          <p:nvPr/>
        </p:nvPicPr>
        <p:blipFill>
          <a:blip r:embed="rId6">
            <a:grayscl/>
          </a:blip>
          <a:stretch>
            <a:fillRect/>
          </a:stretch>
        </p:blipFill>
        <p:spPr>
          <a:xfrm>
            <a:off x="8083406" y="3435021"/>
            <a:ext cx="1408423" cy="3280451"/>
          </a:xfrm>
          <a:prstGeom prst="rect">
            <a:avLst/>
          </a:prstGeom>
        </p:spPr>
      </p:pic>
      <p:sp>
        <p:nvSpPr>
          <p:cNvPr id="17" name="TextBox 16">
            <a:extLst>
              <a:ext uri="{FF2B5EF4-FFF2-40B4-BE49-F238E27FC236}">
                <a16:creationId xmlns:a16="http://schemas.microsoft.com/office/drawing/2014/main" id="{9835E9CD-79A3-5F2A-F441-03FCD10A2B5C}"/>
              </a:ext>
            </a:extLst>
          </p:cNvPr>
          <p:cNvSpPr txBox="1"/>
          <p:nvPr/>
        </p:nvSpPr>
        <p:spPr>
          <a:xfrm>
            <a:off x="2081385" y="3613666"/>
            <a:ext cx="1835182" cy="369332"/>
          </a:xfrm>
          <a:prstGeom prst="rect">
            <a:avLst/>
          </a:prstGeom>
          <a:noFill/>
        </p:spPr>
        <p:txBody>
          <a:bodyPr wrap="none" rtlCol="0">
            <a:spAutoFit/>
          </a:bodyPr>
          <a:lstStyle/>
          <a:p>
            <a:r>
              <a:rPr lang="en-US" dirty="0">
                <a:solidFill>
                  <a:schemeClr val="accent2">
                    <a:lumMod val="75000"/>
                  </a:schemeClr>
                </a:solidFill>
              </a:rPr>
              <a:t>Spelling: p, t, l, y </a:t>
            </a:r>
          </a:p>
        </p:txBody>
      </p:sp>
      <p:sp>
        <p:nvSpPr>
          <p:cNvPr id="19" name="TextBox 18">
            <a:extLst>
              <a:ext uri="{FF2B5EF4-FFF2-40B4-BE49-F238E27FC236}">
                <a16:creationId xmlns:a16="http://schemas.microsoft.com/office/drawing/2014/main" id="{ED761A18-F91A-C427-2338-1613CE4787BC}"/>
              </a:ext>
            </a:extLst>
          </p:cNvPr>
          <p:cNvSpPr txBox="1"/>
          <p:nvPr/>
        </p:nvSpPr>
        <p:spPr>
          <a:xfrm>
            <a:off x="105540" y="4475010"/>
            <a:ext cx="2029723" cy="369332"/>
          </a:xfrm>
          <a:prstGeom prst="rect">
            <a:avLst/>
          </a:prstGeom>
          <a:noFill/>
        </p:spPr>
        <p:txBody>
          <a:bodyPr wrap="none" rtlCol="0">
            <a:spAutoFit/>
          </a:bodyPr>
          <a:lstStyle/>
          <a:p>
            <a:r>
              <a:rPr lang="en-US" dirty="0">
                <a:solidFill>
                  <a:schemeClr val="accent2">
                    <a:lumMod val="75000"/>
                  </a:schemeClr>
                </a:solidFill>
              </a:rPr>
              <a:t>Spelling: m, n, k, w</a:t>
            </a:r>
          </a:p>
        </p:txBody>
      </p:sp>
      <p:sp>
        <p:nvSpPr>
          <p:cNvPr id="20" name="TextBox 19">
            <a:extLst>
              <a:ext uri="{FF2B5EF4-FFF2-40B4-BE49-F238E27FC236}">
                <a16:creationId xmlns:a16="http://schemas.microsoft.com/office/drawing/2014/main" id="{2C3A1698-9655-4BEB-AB0A-BB463FA4996E}"/>
              </a:ext>
            </a:extLst>
          </p:cNvPr>
          <p:cNvSpPr txBox="1"/>
          <p:nvPr/>
        </p:nvSpPr>
        <p:spPr>
          <a:xfrm>
            <a:off x="6080416" y="2630848"/>
            <a:ext cx="1393330" cy="369332"/>
          </a:xfrm>
          <a:prstGeom prst="rect">
            <a:avLst/>
          </a:prstGeom>
          <a:noFill/>
        </p:spPr>
        <p:txBody>
          <a:bodyPr wrap="none" rtlCol="0">
            <a:spAutoFit/>
          </a:bodyPr>
          <a:lstStyle/>
          <a:p>
            <a:r>
              <a:rPr lang="en-US" dirty="0">
                <a:solidFill>
                  <a:schemeClr val="accent2">
                    <a:lumMod val="75000"/>
                  </a:schemeClr>
                </a:solidFill>
              </a:rPr>
              <a:t>Spelling: j, </a:t>
            </a:r>
            <a:r>
              <a:rPr lang="en-US" dirty="0" err="1">
                <a:solidFill>
                  <a:schemeClr val="accent2">
                    <a:lumMod val="75000"/>
                  </a:schemeClr>
                </a:solidFill>
              </a:rPr>
              <a:t>rl</a:t>
            </a:r>
            <a:endParaRPr lang="en-US" dirty="0">
              <a:solidFill>
                <a:schemeClr val="accent2">
                  <a:lumMod val="75000"/>
                </a:schemeClr>
              </a:solidFill>
            </a:endParaRPr>
          </a:p>
        </p:txBody>
      </p:sp>
      <p:sp>
        <p:nvSpPr>
          <p:cNvPr id="21" name="TextBox 20">
            <a:extLst>
              <a:ext uri="{FF2B5EF4-FFF2-40B4-BE49-F238E27FC236}">
                <a16:creationId xmlns:a16="http://schemas.microsoft.com/office/drawing/2014/main" id="{E950B4D9-7A88-BD44-E51F-D2F25ACD208A}"/>
              </a:ext>
            </a:extLst>
          </p:cNvPr>
          <p:cNvSpPr txBox="1"/>
          <p:nvPr/>
        </p:nvSpPr>
        <p:spPr>
          <a:xfrm>
            <a:off x="4043935" y="3204808"/>
            <a:ext cx="1329210" cy="369332"/>
          </a:xfrm>
          <a:prstGeom prst="rect">
            <a:avLst/>
          </a:prstGeom>
          <a:noFill/>
        </p:spPr>
        <p:txBody>
          <a:bodyPr wrap="none" rtlCol="0">
            <a:spAutoFit/>
          </a:bodyPr>
          <a:lstStyle/>
          <a:p>
            <a:r>
              <a:rPr lang="en-US" dirty="0">
                <a:solidFill>
                  <a:schemeClr val="accent2">
                    <a:lumMod val="75000"/>
                  </a:schemeClr>
                </a:solidFill>
              </a:rPr>
              <a:t>Spelling: ng</a:t>
            </a:r>
          </a:p>
        </p:txBody>
      </p:sp>
      <p:sp>
        <p:nvSpPr>
          <p:cNvPr id="26" name="TextBox 25">
            <a:extLst>
              <a:ext uri="{FF2B5EF4-FFF2-40B4-BE49-F238E27FC236}">
                <a16:creationId xmlns:a16="http://schemas.microsoft.com/office/drawing/2014/main" id="{20D53185-0A04-1ADC-B229-48831B9F5217}"/>
              </a:ext>
            </a:extLst>
          </p:cNvPr>
          <p:cNvSpPr txBox="1"/>
          <p:nvPr/>
        </p:nvSpPr>
        <p:spPr>
          <a:xfrm>
            <a:off x="7781450" y="2259227"/>
            <a:ext cx="2038018" cy="369332"/>
          </a:xfrm>
          <a:prstGeom prst="rect">
            <a:avLst/>
          </a:prstGeom>
          <a:noFill/>
        </p:spPr>
        <p:txBody>
          <a:bodyPr wrap="square" rtlCol="0">
            <a:spAutoFit/>
          </a:bodyPr>
          <a:lstStyle/>
          <a:p>
            <a:r>
              <a:rPr lang="en-US" dirty="0">
                <a:solidFill>
                  <a:schemeClr val="accent2">
                    <a:lumMod val="75000"/>
                  </a:schemeClr>
                </a:solidFill>
              </a:rPr>
              <a:t>Spelling: </a:t>
            </a:r>
            <a:r>
              <a:rPr lang="en-US" dirty="0" err="1">
                <a:solidFill>
                  <a:schemeClr val="accent2">
                    <a:lumMod val="75000"/>
                  </a:schemeClr>
                </a:solidFill>
              </a:rPr>
              <a:t>ny</a:t>
            </a:r>
            <a:r>
              <a:rPr lang="en-US" dirty="0">
                <a:solidFill>
                  <a:schemeClr val="accent2">
                    <a:lumMod val="75000"/>
                  </a:schemeClr>
                </a:solidFill>
              </a:rPr>
              <a:t>, r, </a:t>
            </a:r>
            <a:r>
              <a:rPr lang="en-US" dirty="0" err="1">
                <a:solidFill>
                  <a:schemeClr val="accent2">
                    <a:lumMod val="75000"/>
                  </a:schemeClr>
                </a:solidFill>
              </a:rPr>
              <a:t>rr</a:t>
            </a:r>
            <a:r>
              <a:rPr lang="en-US" dirty="0">
                <a:solidFill>
                  <a:schemeClr val="accent2">
                    <a:lumMod val="75000"/>
                  </a:schemeClr>
                </a:solidFill>
              </a:rPr>
              <a:t>, </a:t>
            </a:r>
            <a:r>
              <a:rPr lang="en-US" dirty="0" err="1">
                <a:solidFill>
                  <a:schemeClr val="accent2">
                    <a:lumMod val="75000"/>
                  </a:schemeClr>
                </a:solidFill>
              </a:rPr>
              <a:t>rd</a:t>
            </a:r>
            <a:endParaRPr lang="en-US" dirty="0">
              <a:solidFill>
                <a:schemeClr val="accent2">
                  <a:lumMod val="75000"/>
                </a:schemeClr>
              </a:solidFill>
            </a:endParaRPr>
          </a:p>
        </p:txBody>
      </p:sp>
      <p:sp>
        <p:nvSpPr>
          <p:cNvPr id="27" name="TextBox 26">
            <a:extLst>
              <a:ext uri="{FF2B5EF4-FFF2-40B4-BE49-F238E27FC236}">
                <a16:creationId xmlns:a16="http://schemas.microsoft.com/office/drawing/2014/main" id="{6ED90018-383F-41C4-F8F9-3FC93E2240A3}"/>
              </a:ext>
            </a:extLst>
          </p:cNvPr>
          <p:cNvSpPr txBox="1"/>
          <p:nvPr/>
        </p:nvSpPr>
        <p:spPr>
          <a:xfrm>
            <a:off x="9932980" y="1788504"/>
            <a:ext cx="1923266" cy="369332"/>
          </a:xfrm>
          <a:prstGeom prst="rect">
            <a:avLst/>
          </a:prstGeom>
          <a:noFill/>
        </p:spPr>
        <p:txBody>
          <a:bodyPr wrap="square" rtlCol="0">
            <a:spAutoFit/>
          </a:bodyPr>
          <a:lstStyle/>
          <a:p>
            <a:r>
              <a:rPr lang="en-US" dirty="0">
                <a:solidFill>
                  <a:schemeClr val="accent2">
                    <a:lumMod val="75000"/>
                  </a:schemeClr>
                </a:solidFill>
              </a:rPr>
              <a:t>Spelling: </a:t>
            </a:r>
            <a:r>
              <a:rPr lang="en-US" dirty="0" err="1">
                <a:solidFill>
                  <a:schemeClr val="accent2">
                    <a:lumMod val="75000"/>
                  </a:schemeClr>
                </a:solidFill>
              </a:rPr>
              <a:t>rn</a:t>
            </a:r>
            <a:r>
              <a:rPr lang="en-US" dirty="0">
                <a:solidFill>
                  <a:schemeClr val="accent2">
                    <a:lumMod val="75000"/>
                  </a:schemeClr>
                </a:solidFill>
              </a:rPr>
              <a:t>, </a:t>
            </a:r>
            <a:r>
              <a:rPr lang="en-US" dirty="0" err="1">
                <a:solidFill>
                  <a:schemeClr val="accent2">
                    <a:lumMod val="75000"/>
                  </a:schemeClr>
                </a:solidFill>
              </a:rPr>
              <a:t>ly</a:t>
            </a:r>
            <a:r>
              <a:rPr lang="en-US" dirty="0">
                <a:solidFill>
                  <a:schemeClr val="accent2">
                    <a:lumMod val="75000"/>
                  </a:schemeClr>
                </a:solidFill>
              </a:rPr>
              <a:t>, rt</a:t>
            </a:r>
          </a:p>
        </p:txBody>
      </p:sp>
      <p:pic>
        <p:nvPicPr>
          <p:cNvPr id="30" name="Picture 29">
            <a:extLst>
              <a:ext uri="{FF2B5EF4-FFF2-40B4-BE49-F238E27FC236}">
                <a16:creationId xmlns:a16="http://schemas.microsoft.com/office/drawing/2014/main" id="{0A43237C-9E33-75BD-DF8B-B6A9D68CFA80}"/>
              </a:ext>
            </a:extLst>
          </p:cNvPr>
          <p:cNvPicPr>
            <a:picLocks noChangeAspect="1"/>
          </p:cNvPicPr>
          <p:nvPr/>
        </p:nvPicPr>
        <p:blipFill>
          <a:blip r:embed="rId7">
            <a:grayscl/>
          </a:blip>
          <a:srcRect l="13535" t="4000" r="17888" b="5474"/>
          <a:stretch>
            <a:fillRect/>
          </a:stretch>
        </p:blipFill>
        <p:spPr>
          <a:xfrm flipH="1">
            <a:off x="10065429" y="2861328"/>
            <a:ext cx="1408423" cy="3751905"/>
          </a:xfrm>
          <a:prstGeom prst="rect">
            <a:avLst/>
          </a:prstGeom>
        </p:spPr>
      </p:pic>
    </p:spTree>
    <p:extLst>
      <p:ext uri="{BB962C8B-B14F-4D97-AF65-F5344CB8AC3E}">
        <p14:creationId xmlns:p14="http://schemas.microsoft.com/office/powerpoint/2010/main" val="224393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BEF398-0E1A-8205-339D-382ABB45C8C1}"/>
              </a:ext>
            </a:extLst>
          </p:cNvPr>
          <p:cNvSpPr>
            <a:spLocks noGrp="1"/>
          </p:cNvSpPr>
          <p:nvPr>
            <p:ph type="title"/>
          </p:nvPr>
        </p:nvSpPr>
        <p:spPr>
          <a:xfrm>
            <a:off x="838200" y="87549"/>
            <a:ext cx="10515600" cy="1325563"/>
          </a:xfrm>
        </p:spPr>
        <p:txBody>
          <a:bodyPr>
            <a:normAutofit/>
          </a:bodyPr>
          <a:lstStyle/>
          <a:p>
            <a:pPr algn="ctr"/>
            <a:r>
              <a:rPr lang="en-US" sz="3200" dirty="0"/>
              <a:t>Notes</a:t>
            </a:r>
          </a:p>
        </p:txBody>
      </p:sp>
      <p:sp>
        <p:nvSpPr>
          <p:cNvPr id="5" name="Rounded Rectangle 4">
            <a:extLst>
              <a:ext uri="{FF2B5EF4-FFF2-40B4-BE49-F238E27FC236}">
                <a16:creationId xmlns:a16="http://schemas.microsoft.com/office/drawing/2014/main" id="{3CAA7F6F-17BA-3C05-72E5-481725A78521}"/>
              </a:ext>
            </a:extLst>
          </p:cNvPr>
          <p:cNvSpPr/>
          <p:nvPr/>
        </p:nvSpPr>
        <p:spPr>
          <a:xfrm>
            <a:off x="145915" y="126460"/>
            <a:ext cx="11926111" cy="6643991"/>
          </a:xfrm>
          <a:prstGeom prst="roundRect">
            <a:avLst/>
          </a:prstGeom>
          <a:no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35328AD-985B-8B33-CE5F-9188E8835CE5}"/>
              </a:ext>
            </a:extLst>
          </p:cNvPr>
          <p:cNvSpPr txBox="1"/>
          <p:nvPr/>
        </p:nvSpPr>
        <p:spPr>
          <a:xfrm>
            <a:off x="622571" y="1281604"/>
            <a:ext cx="10731229" cy="3293209"/>
          </a:xfrm>
          <a:prstGeom prst="rect">
            <a:avLst/>
          </a:prstGeom>
          <a:noFill/>
        </p:spPr>
        <p:txBody>
          <a:bodyPr wrap="square" rtlCol="0">
            <a:spAutoFit/>
          </a:bodyPr>
          <a:lstStyle/>
          <a:p>
            <a:r>
              <a:rPr lang="en-US" sz="1600" dirty="0"/>
              <a:t>This information is from work-in-progress, not yet published. </a:t>
            </a:r>
          </a:p>
          <a:p>
            <a:endParaRPr lang="en-US" sz="1600" dirty="0"/>
          </a:p>
          <a:p>
            <a:r>
              <a:rPr lang="en-AU" sz="1600" dirty="0"/>
              <a:t>We video-recorded 26 families (35 children ages 16 months - 5 yrs), and </a:t>
            </a:r>
          </a:p>
          <a:p>
            <a:pPr marL="742950" lvl="1" indent="-285750">
              <a:buFont typeface="Arial" panose="020B0604020202020204" pitchFamily="34" charset="0"/>
              <a:buChar char="•"/>
            </a:pPr>
            <a:r>
              <a:rPr lang="en-AU" sz="1600" dirty="0"/>
              <a:t>Interviewed caregivers about daily interactions – e.g. foods, activities, places</a:t>
            </a:r>
          </a:p>
          <a:p>
            <a:pPr marL="742950" lvl="1" indent="-285750">
              <a:buFont typeface="Arial" panose="020B0604020202020204" pitchFamily="34" charset="0"/>
              <a:buChar char="•"/>
            </a:pPr>
            <a:r>
              <a:rPr lang="en-AU" sz="1600" dirty="0"/>
              <a:t>Recorded caregivers and children talking about picture books, in free play and with some toys</a:t>
            </a:r>
          </a:p>
          <a:p>
            <a:pPr marL="742950" lvl="1" indent="-285750">
              <a:buFont typeface="Arial" panose="020B0604020202020204" pitchFamily="34" charset="0"/>
              <a:buChar char="•"/>
            </a:pPr>
            <a:r>
              <a:rPr lang="en-AU" sz="1600" dirty="0"/>
              <a:t>Transcribed and translated the recordings</a:t>
            </a:r>
          </a:p>
          <a:p>
            <a:pPr marL="742950" lvl="1" indent="-285750">
              <a:buFont typeface="Arial" panose="020B0604020202020204" pitchFamily="34" charset="0"/>
              <a:buChar char="•"/>
            </a:pPr>
            <a:r>
              <a:rPr lang="en-AU" sz="1600" dirty="0"/>
              <a:t>Listened to the sounds children produced in Warlpiri</a:t>
            </a:r>
          </a:p>
          <a:p>
            <a:endParaRPr lang="en-US" sz="1600" dirty="0"/>
          </a:p>
          <a:p>
            <a:r>
              <a:rPr lang="en-AU" sz="1600" dirty="0"/>
              <a:t>We analysed 2,943 sounds from 27 children, including</a:t>
            </a:r>
          </a:p>
          <a:p>
            <a:pPr lvl="1"/>
            <a:r>
              <a:rPr lang="en-AU" sz="1600" dirty="0"/>
              <a:t>8 children: </a:t>
            </a:r>
            <a:r>
              <a:rPr lang="en-US" sz="1600" i="1" dirty="0"/>
              <a:t>Little Kids Learning Languages project </a:t>
            </a:r>
            <a:r>
              <a:rPr lang="en-US" sz="1400" dirty="0">
                <a:solidFill>
                  <a:schemeClr val="bg1">
                    <a:lumMod val="50000"/>
                  </a:schemeClr>
                </a:solidFill>
              </a:rPr>
              <a:t>(O’Shannessy et. al. 2023) </a:t>
            </a:r>
            <a:endParaRPr lang="en-AU" sz="1400" dirty="0">
              <a:solidFill>
                <a:schemeClr val="bg1">
                  <a:lumMod val="50000"/>
                </a:schemeClr>
              </a:solidFill>
            </a:endParaRPr>
          </a:p>
          <a:p>
            <a:pPr lvl="1"/>
            <a:r>
              <a:rPr lang="en-AU" sz="1600" dirty="0"/>
              <a:t>12 children: </a:t>
            </a:r>
            <a:r>
              <a:rPr lang="en-AU" sz="1600" i="1" dirty="0"/>
              <a:t>The longitudinal corpus of language acquisition, maintenance and contact: Warlpiri &amp; Light Warlpiri </a:t>
            </a:r>
            <a:r>
              <a:rPr lang="en-AU" sz="1400" dirty="0">
                <a:solidFill>
                  <a:schemeClr val="bg1">
                    <a:lumMod val="50000"/>
                  </a:schemeClr>
                </a:solidFill>
              </a:rPr>
              <a:t>(O’Shannessy 2024)</a:t>
            </a:r>
          </a:p>
          <a:p>
            <a:pPr lvl="1"/>
            <a:r>
              <a:rPr lang="en-AU" sz="1600" dirty="0"/>
              <a:t>7 children:</a:t>
            </a:r>
            <a:r>
              <a:rPr lang="en-US" sz="1600" dirty="0"/>
              <a:t> recordings by Edith Bavin and Warlpiri researchers in 1983 </a:t>
            </a:r>
          </a:p>
        </p:txBody>
      </p:sp>
      <p:pic>
        <p:nvPicPr>
          <p:cNvPr id="7" name="Picture 6" descr="A qr code on a white background&#10;&#10;AI-generated content may be incorrect.">
            <a:extLst>
              <a:ext uri="{FF2B5EF4-FFF2-40B4-BE49-F238E27FC236}">
                <a16:creationId xmlns:a16="http://schemas.microsoft.com/office/drawing/2014/main" id="{85EA9A00-231E-6D9E-FDF3-1005EBF78EE4}"/>
              </a:ext>
            </a:extLst>
          </p:cNvPr>
          <p:cNvPicPr>
            <a:picLocks noChangeAspect="1"/>
          </p:cNvPicPr>
          <p:nvPr/>
        </p:nvPicPr>
        <p:blipFill>
          <a:blip r:embed="rId2"/>
          <a:stretch>
            <a:fillRect/>
          </a:stretch>
        </p:blipFill>
        <p:spPr>
          <a:xfrm>
            <a:off x="622571" y="4655370"/>
            <a:ext cx="840468" cy="840468"/>
          </a:xfrm>
          <a:prstGeom prst="rect">
            <a:avLst/>
          </a:prstGeom>
        </p:spPr>
      </p:pic>
      <p:sp>
        <p:nvSpPr>
          <p:cNvPr id="8" name="TextBox 7">
            <a:extLst>
              <a:ext uri="{FF2B5EF4-FFF2-40B4-BE49-F238E27FC236}">
                <a16:creationId xmlns:a16="http://schemas.microsoft.com/office/drawing/2014/main" id="{6F6C0FD2-741E-07D6-B74B-0FBFD66F014E}"/>
              </a:ext>
            </a:extLst>
          </p:cNvPr>
          <p:cNvSpPr txBox="1"/>
          <p:nvPr/>
        </p:nvSpPr>
        <p:spPr>
          <a:xfrm>
            <a:off x="1463039" y="4741741"/>
            <a:ext cx="4302221" cy="584775"/>
          </a:xfrm>
          <a:prstGeom prst="rect">
            <a:avLst/>
          </a:prstGeom>
          <a:noFill/>
        </p:spPr>
        <p:txBody>
          <a:bodyPr wrap="square" rtlCol="0">
            <a:spAutoFit/>
          </a:bodyPr>
          <a:lstStyle/>
          <a:p>
            <a:r>
              <a:rPr lang="en-US" sz="1600" dirty="0"/>
              <a:t>Project website:</a:t>
            </a:r>
          </a:p>
          <a:p>
            <a:r>
              <a:rPr lang="en-US" sz="1600" dirty="0"/>
              <a:t>https://little-kids-learning-languages.net/</a:t>
            </a:r>
          </a:p>
        </p:txBody>
      </p:sp>
      <p:sp>
        <p:nvSpPr>
          <p:cNvPr id="9" name="TextBox 8">
            <a:extLst>
              <a:ext uri="{FF2B5EF4-FFF2-40B4-BE49-F238E27FC236}">
                <a16:creationId xmlns:a16="http://schemas.microsoft.com/office/drawing/2014/main" id="{257116DF-47AC-E64A-E6AC-E9E62541AB4A}"/>
              </a:ext>
            </a:extLst>
          </p:cNvPr>
          <p:cNvSpPr txBox="1"/>
          <p:nvPr/>
        </p:nvSpPr>
        <p:spPr>
          <a:xfrm>
            <a:off x="568909" y="5586124"/>
            <a:ext cx="11229286" cy="1215717"/>
          </a:xfrm>
          <a:prstGeom prst="rect">
            <a:avLst/>
          </a:prstGeom>
          <a:noFill/>
        </p:spPr>
        <p:txBody>
          <a:bodyPr wrap="square" rtlCol="0">
            <a:spAutoFit/>
          </a:bodyPr>
          <a:lstStyle/>
          <a:p>
            <a:r>
              <a:rPr lang="en-AU" sz="1200" dirty="0"/>
              <a:t>O'Shannessy, Carmel, Vanessa Davis, Jessie Bartlett, Alice Nelson, Denise Foster21, and Tangentyere Council. "Developing the Little Kids’ Word List app, a fair assessment tool of communicative development for young Aboriginal children in multilingual families in Central Australia." </a:t>
            </a:r>
            <a:r>
              <a:rPr lang="en-AU" sz="1200" i="1" dirty="0"/>
              <a:t>STUDIES IN LANGUAGE</a:t>
            </a:r>
            <a:r>
              <a:rPr lang="en-AU" sz="1200" dirty="0"/>
              <a:t> 12, no. 2 (2023): 286.</a:t>
            </a:r>
          </a:p>
          <a:p>
            <a:endParaRPr lang="en-AU" sz="1200" dirty="0"/>
          </a:p>
          <a:p>
            <a:r>
              <a:rPr lang="en-AU" sz="1200" dirty="0"/>
              <a:t>O’Shannessy, Carmel. "The longitudinal corpus of language acquisition, maintenance and contact: Warlpiri &amp; Light Warlpiri." </a:t>
            </a:r>
            <a:r>
              <a:rPr lang="en-AU" sz="1200" i="1" dirty="0"/>
              <a:t>Australian Journal </a:t>
            </a:r>
            <a:r>
              <a:rPr lang="en-AU" sz="1100" i="1" dirty="0"/>
              <a:t>of Linguistics</a:t>
            </a:r>
            <a:r>
              <a:rPr lang="en-AU" sz="1100" dirty="0"/>
              <a:t> 44, no. 2-3 (2024): 127-145. </a:t>
            </a:r>
            <a:r>
              <a:rPr lang="en-AU" sz="1100" dirty="0">
                <a:hlinkClick r:id="rId3"/>
              </a:rPr>
              <a:t>https://doi.org/10.1080/07268602.2024.2380670</a:t>
            </a:r>
            <a:endParaRPr lang="en-AU" sz="1200" dirty="0"/>
          </a:p>
          <a:p>
            <a:endParaRPr lang="en-US" sz="1400" dirty="0"/>
          </a:p>
        </p:txBody>
      </p:sp>
    </p:spTree>
    <p:extLst>
      <p:ext uri="{BB962C8B-B14F-4D97-AF65-F5344CB8AC3E}">
        <p14:creationId xmlns:p14="http://schemas.microsoft.com/office/powerpoint/2010/main" val="4161366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onsonants_checklist_Warlpiri_draft" id="{ABA0BC4D-037B-B344-AF48-153B6AE1F6A8}" vid="{1039E0E2-4168-924C-ACBA-33F51E5BB946}"/>
    </a:ext>
  </a:extLst>
</a:theme>
</file>

<file path=docProps/app.xml><?xml version="1.0" encoding="utf-8"?>
<Properties xmlns="http://schemas.openxmlformats.org/officeDocument/2006/extended-properties" xmlns:vt="http://schemas.openxmlformats.org/officeDocument/2006/docPropsVTypes">
  <Template>Office Theme</Template>
  <TotalTime>435</TotalTime>
  <Words>1912</Words>
  <Application>Microsoft Macintosh PowerPoint</Application>
  <PresentationFormat>Widescreen</PresentationFormat>
  <Paragraphs>197</Paragraphs>
  <Slides>21</Slides>
  <Notes>0</Notes>
  <HiddenSlides>0</HiddenSlides>
  <MMClips>33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Warlpiri consonant phonemes list</vt:lpstr>
      <vt:lpstr>nama  / 'nama/ 'ant'</vt:lpstr>
      <vt:lpstr>mani  /'mani/ 'get'</vt:lpstr>
      <vt:lpstr>lawa  /'lawa/ 'no'</vt:lpstr>
      <vt:lpstr>PowerPoint Presentation</vt:lpstr>
      <vt:lpstr>ngapa /'ŋapa/ 'water'</vt:lpstr>
      <vt:lpstr>yulami  /'julami/ 'cry'</vt:lpstr>
      <vt:lpstr>kata  /'kata/ 'head'</vt:lpstr>
      <vt:lpstr>kuyu  /'kuju/ 'meat'</vt:lpstr>
      <vt:lpstr>langa  /'laŋa/ 'ear'</vt:lpstr>
      <vt:lpstr>jaja  /'caca/ ‘father’s mother'</vt:lpstr>
      <vt:lpstr>warlu  /'waɭu/ 'fire'</vt:lpstr>
      <vt:lpstr>kartirdi  /'kaʈiɽi/ 'tooth'</vt:lpstr>
      <vt:lpstr>nyanya  /'ɲaɲa/ 'food'</vt:lpstr>
      <vt:lpstr>wiri /'wiɻi/ 'big'</vt:lpstr>
      <vt:lpstr>ngurra  /'ŋura/ 'home'</vt:lpstr>
      <vt:lpstr>kurdu /'kuɽu/ 'child'</vt:lpstr>
      <vt:lpstr>ngarni  /'ŋaɳi/ 'eat'</vt:lpstr>
      <vt:lpstr>mulyu  /'muʎu/ 'nose'</vt:lpstr>
      <vt:lpstr>Warlpiri consonant production  75% adult-like (work in progress)</vt:lpstr>
      <vt:lpstr>Notes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61</cp:revision>
  <dcterms:created xsi:type="dcterms:W3CDTF">2025-11-03T05:03:50Z</dcterms:created>
  <dcterms:modified xsi:type="dcterms:W3CDTF">2026-02-02T02:34:33Z</dcterms:modified>
</cp:coreProperties>
</file>