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873" r:id="rId3"/>
    <p:sldId id="826" r:id="rId4"/>
    <p:sldId id="879" r:id="rId5"/>
    <p:sldId id="878" r:id="rId6"/>
    <p:sldId id="882" r:id="rId7"/>
    <p:sldId id="88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48"/>
    <p:restoredTop sz="94762"/>
  </p:normalViewPr>
  <p:slideViewPr>
    <p:cSldViewPr snapToGrid="0">
      <p:cViewPr varScale="1">
        <p:scale>
          <a:sx n="121" d="100"/>
          <a:sy n="121" d="100"/>
        </p:scale>
        <p:origin x="10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0FEC4-2D58-7D48-8643-A72165D154C5}" type="datetimeFigureOut">
              <a:rPr lang="en-US" smtClean="0"/>
              <a:t>11/5/25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218AD-534F-1D40-8BEF-426EE272F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8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9E61-899D-4DEC-B2DA-C928176A27CF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1309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E2D2D-6EF9-6A8B-E666-3169805DC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AF437B-1B99-783E-C7B9-24D75C0F1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602A86-B795-0DA3-A4F1-205789DC7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02B58-5598-5BA1-F30C-6F7A992007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9E61-899D-4DEC-B2DA-C928176A27CF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795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A522-388C-4670-03D5-269ABAD1D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97E541-A8A3-45DE-C49A-3AAD880279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9C2D5-7B3D-1975-4795-F186BB08E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2C8F0-B6F6-9BB6-4896-695B9A9AB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41C44-FE2C-CF3A-59A3-8382BE7BD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80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08E8B-ED0A-FFD1-3861-42630E077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5B3A4-6952-B977-A9E6-4DE361CA9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C5284-C98C-B7BC-1685-8AEAC0190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35FDA-CB62-141E-CA2B-24427AEDC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28293-815A-359F-5600-A1C58F4A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6650-BA29-0CF8-586B-6731A464A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66493-25E7-1D20-7D41-F9A2F220C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1A077-9C26-C5BD-A24E-069228729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43C40-1FE0-0A21-063C-EE92E544E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85950-E2BA-6CFF-C6DD-2654B02D2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46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CFB60-BD28-5B62-DB4B-5EBDA20C2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6ACEF-5599-D9C1-E494-BEFF2014A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F32073-27E3-4A43-25C3-D96152A41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00913-C2F6-D515-006D-673D1BD92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356AC-BC09-E681-2C54-7CDDB311B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67BD0-D5E5-288A-77F8-389CFAC4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8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45B76-988F-FF59-228C-EA9223478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CB92B-F7C6-2018-817D-CCA285C48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819C7-9177-6698-C190-19C51F76B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2A3021-FA8D-7142-9EC5-DBE6D63512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071C85-F51E-9A3D-49FE-80CE6B38C9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A1B599-3660-5850-6082-79E48EBAD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8DE5CC-0F5B-D07A-DCA4-4495AB1E8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993D5F-7739-111B-7AB7-C38AA4F10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99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3624E-25B8-0B3B-DA5D-75F1B6B1B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79B18-24FE-CAB1-BDED-33831DBA4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D229E-C465-460E-AA0C-141FDCF4C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8D9C60-CB5D-6A5D-17ED-8ED34B260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81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91DF23-736D-2BF6-823E-FAB2CBF0E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4A330A-C87D-5D3C-5C1B-5A7904249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0FE90-7967-24DD-E4AF-59DB539F1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8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8C41A-12A4-DD27-D11B-DFA6B4388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A3344-0DB0-5669-D6C4-BA12413D8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5E720-6DAD-2126-7BA9-DDAD6BE4E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6A0AC-03E5-EA60-96BB-98400FDE5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768DF3-E4F2-D9E9-FA01-9474AE2A4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77144-3C60-2479-A5FF-2DBD046D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0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F8351-585E-4D66-67CE-7605CD90E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F975ED-17A8-2A25-5401-805B29E227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B9EF4-3076-8486-A24C-441DE5E24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045BB-895D-C988-437A-54F65A181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E01E2-1694-1427-23EF-73466D92A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2295A-8D06-81FD-1C9E-568A525A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367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ABC4E-6B38-C874-771F-8D312DFD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2484C-8319-87BE-7AA2-4FE412B58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BF3A4-4232-5D11-A343-AB1E561B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65833-6255-067F-885A-7268D0C9D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EE32D-0F70-4B20-744C-0121705B4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975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284E1B-47E4-B0E7-D407-D88190031D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6C1E6D-31F5-AA8B-08A6-B285DE3F47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F5F58-3858-C87D-B0CE-A5C892CA7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E10E4-A571-107E-0543-28DCBF8C8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2FCC0-E358-7CCA-FFF4-C5E714FF5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20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39C38D-34A4-37E5-A52E-9D2211937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D6E402-8A60-485E-3BDF-37CC7D747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4C04F-17FA-5388-3FC6-BAA85702A7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4BA253-B3B0-1344-8EEA-D13A0E8BF17D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110A4-ED12-DA5A-CCC6-D12FD1C967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08694-97BE-3728-3D03-03F1AB83A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67D007-F2F9-004B-B91F-29AD4D875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66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shop.aiatsis.gov.au/products/warlpiri-encyclopaedic-dictionary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358AF90-4909-2BCB-0124-602B4CDF3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80" y="-691731"/>
            <a:ext cx="3715035" cy="4951025"/>
          </a:xfrm>
          <a:prstGeom prst="rect">
            <a:avLst/>
          </a:prstGeom>
          <a:noFill/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D24F1E-2B06-AB7B-0C35-5B2C32C1CBB7}"/>
              </a:ext>
            </a:extLst>
          </p:cNvPr>
          <p:cNvSpPr/>
          <p:nvPr/>
        </p:nvSpPr>
        <p:spPr>
          <a:xfrm>
            <a:off x="3225365" y="3555432"/>
            <a:ext cx="6087258" cy="1343591"/>
          </a:xfrm>
          <a:prstGeom prst="round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7B3679-91B8-2FB5-35F2-0B3F4237E1FE}"/>
              </a:ext>
            </a:extLst>
          </p:cNvPr>
          <p:cNvSpPr/>
          <p:nvPr/>
        </p:nvSpPr>
        <p:spPr>
          <a:xfrm>
            <a:off x="907676" y="420924"/>
            <a:ext cx="2518883" cy="2028423"/>
          </a:xfrm>
          <a:prstGeom prst="ellipse">
            <a:avLst/>
          </a:prstGeom>
          <a:solidFill>
            <a:srgbClr val="C00000">
              <a:alpha val="10952"/>
            </a:srgb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53EDB6-28CC-EBBD-B9EB-0044BA189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6548" y="1783782"/>
            <a:ext cx="9064892" cy="13042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Sounds of central Australian languages</a:t>
            </a:r>
          </a:p>
        </p:txBody>
      </p:sp>
      <p:pic>
        <p:nvPicPr>
          <p:cNvPr id="6" name="Picture 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745ADF84-4CA3-4211-EF38-5E63EB4C8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102" y="3629314"/>
            <a:ext cx="1195825" cy="1195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530ACD-B01B-C0BA-B9C5-56F0CD5CF3C7}"/>
              </a:ext>
            </a:extLst>
          </p:cNvPr>
          <p:cNvSpPr txBox="1"/>
          <p:nvPr/>
        </p:nvSpPr>
        <p:spPr>
          <a:xfrm>
            <a:off x="4789774" y="3919954"/>
            <a:ext cx="4302221" cy="66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 website:</a:t>
            </a:r>
          </a:p>
          <a:p>
            <a:r>
              <a:rPr lang="en-US" dirty="0"/>
              <a:t>https://little-kids-learning-languages.net/</a:t>
            </a:r>
          </a:p>
        </p:txBody>
      </p:sp>
    </p:spTree>
    <p:extLst>
      <p:ext uri="{BB962C8B-B14F-4D97-AF65-F5344CB8AC3E}">
        <p14:creationId xmlns:p14="http://schemas.microsoft.com/office/powerpoint/2010/main" val="3842396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1B70A0-2B2C-0CE4-3237-08E877597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14" y="-1066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Warlpiri consonant inventory &amp; spelling</a:t>
            </a:r>
            <a:br>
              <a:rPr lang="en-US" sz="3200" dirty="0"/>
            </a:b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Spelling is in red </a:t>
            </a:r>
            <a:r>
              <a:rPr lang="en-US" sz="2000" dirty="0"/>
              <a:t>and phonetic symbols are in black //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85F9F-153C-FCAB-50C9-27FF84ED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244A1-FED2-6F45-9373-AE530AF68FC8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433121E-F5D4-AF14-33DD-9E75DB980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167707"/>
              </p:ext>
            </p:extLst>
          </p:nvPr>
        </p:nvGraphicFramePr>
        <p:xfrm>
          <a:off x="685800" y="1198507"/>
          <a:ext cx="10667998" cy="4866119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487668">
                  <a:extLst>
                    <a:ext uri="{9D8B030D-6E8A-4147-A177-3AD203B41FA5}">
                      <a16:colId xmlns:a16="http://schemas.microsoft.com/office/drawing/2014/main" val="3455323162"/>
                    </a:ext>
                  </a:extLst>
                </a:gridCol>
                <a:gridCol w="1636066">
                  <a:extLst>
                    <a:ext uri="{9D8B030D-6E8A-4147-A177-3AD203B41FA5}">
                      <a16:colId xmlns:a16="http://schemas.microsoft.com/office/drawing/2014/main" val="810681015"/>
                    </a:ext>
                  </a:extLst>
                </a:gridCol>
                <a:gridCol w="1636066">
                  <a:extLst>
                    <a:ext uri="{9D8B030D-6E8A-4147-A177-3AD203B41FA5}">
                      <a16:colId xmlns:a16="http://schemas.microsoft.com/office/drawing/2014/main" val="1323253255"/>
                    </a:ext>
                  </a:extLst>
                </a:gridCol>
                <a:gridCol w="1636066">
                  <a:extLst>
                    <a:ext uri="{9D8B030D-6E8A-4147-A177-3AD203B41FA5}">
                      <a16:colId xmlns:a16="http://schemas.microsoft.com/office/drawing/2014/main" val="1645089202"/>
                    </a:ext>
                  </a:extLst>
                </a:gridCol>
                <a:gridCol w="1636066">
                  <a:extLst>
                    <a:ext uri="{9D8B030D-6E8A-4147-A177-3AD203B41FA5}">
                      <a16:colId xmlns:a16="http://schemas.microsoft.com/office/drawing/2014/main" val="2588781855"/>
                    </a:ext>
                  </a:extLst>
                </a:gridCol>
                <a:gridCol w="1636066">
                  <a:extLst>
                    <a:ext uri="{9D8B030D-6E8A-4147-A177-3AD203B41FA5}">
                      <a16:colId xmlns:a16="http://schemas.microsoft.com/office/drawing/2014/main" val="42472358"/>
                    </a:ext>
                  </a:extLst>
                </a:gridCol>
              </a:tblGrid>
              <a:tr h="1117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  <a:r>
                        <a:rPr lang="en-AU" sz="1600" dirty="0">
                          <a:effectLst/>
                        </a:rPr>
                        <a:t>Place: </a:t>
                      </a:r>
                      <a:r>
                        <a:rPr lang="en-AU" sz="1400" dirty="0">
                          <a:effectLst/>
                        </a:rPr>
                        <a:t>where the sound is made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Manner: </a:t>
                      </a: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the sound is made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Bilabial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(at the lips)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Alveolar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(behind the top of the teeth)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Retroflex tongue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curled back and up)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Palatal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on the palate)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Velar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touches the velum or back of the mouth)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8503546"/>
                  </a:ext>
                </a:extLst>
              </a:tr>
              <a:tr h="6537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Stop (complete closure)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/p/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/t/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rt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ʈ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j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/c/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/c/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507986"/>
                  </a:ext>
                </a:extLst>
              </a:tr>
              <a:tr h="5798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Nasal (air through the nose)</a:t>
                      </a:r>
                      <a:endParaRPr lang="en-A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/m/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/n/   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/>
                        <a:t>ɳ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/>
                        <a:t>ɲ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ng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   /</a:t>
                      </a:r>
                      <a:r>
                        <a:rPr lang="en-AU" sz="2000" dirty="0" err="1">
                          <a:latin typeface="+mn-lt"/>
                        </a:rPr>
                        <a:t>ŋ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7868245"/>
                  </a:ext>
                </a:extLst>
              </a:tr>
              <a:tr h="6182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Trill</a:t>
                      </a:r>
                      <a:r>
                        <a:rPr lang="en-AU" sz="1400" baseline="0" dirty="0">
                          <a:effectLst/>
                        </a:rPr>
                        <a:t> (f</a:t>
                      </a:r>
                      <a:r>
                        <a:rPr lang="en-AU" sz="1400" dirty="0">
                          <a:effectLst/>
                        </a:rPr>
                        <a:t>ast repeated</a:t>
                      </a:r>
                      <a:r>
                        <a:rPr lang="en-AU" sz="1400" baseline="0" dirty="0">
                          <a:effectLst/>
                        </a:rPr>
                        <a:t> tongue movement)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rr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/r/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5228191"/>
                  </a:ext>
                </a:extLst>
              </a:tr>
              <a:tr h="5221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Tap (fast single</a:t>
                      </a:r>
                      <a:r>
                        <a:rPr lang="en-AU" sz="1400" baseline="0" dirty="0">
                          <a:effectLst/>
                        </a:rPr>
                        <a:t> tongue tap)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rd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ɽ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9579977"/>
                  </a:ext>
                </a:extLst>
              </a:tr>
              <a:tr h="5798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Semi-vowel </a:t>
                      </a:r>
                      <a:endParaRPr lang="en-A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w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/w/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ɻ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y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/j/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2991438"/>
                  </a:ext>
                </a:extLst>
              </a:tr>
              <a:tr h="7947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Lateral (sides of tongue)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/l/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rl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ɭ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ʎ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33321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4E9A25A-8B64-4143-B509-76B93D2249B6}"/>
              </a:ext>
            </a:extLst>
          </p:cNvPr>
          <p:cNvSpPr txBox="1"/>
          <p:nvPr/>
        </p:nvSpPr>
        <p:spPr>
          <a:xfrm>
            <a:off x="4923783" y="6234930"/>
            <a:ext cx="49611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Note: Sometimes two letters represent a single sound.</a:t>
            </a:r>
          </a:p>
        </p:txBody>
      </p:sp>
      <p:sp>
        <p:nvSpPr>
          <p:cNvPr id="3" name="Up Arrow 2">
            <a:extLst>
              <a:ext uri="{FF2B5EF4-FFF2-40B4-BE49-F238E27FC236}">
                <a16:creationId xmlns:a16="http://schemas.microsoft.com/office/drawing/2014/main" id="{BE764788-E687-5BCE-12AD-072056CA825A}"/>
              </a:ext>
            </a:extLst>
          </p:cNvPr>
          <p:cNvSpPr/>
          <p:nvPr/>
        </p:nvSpPr>
        <p:spPr>
          <a:xfrm>
            <a:off x="6962117" y="5712948"/>
            <a:ext cx="268941" cy="497540"/>
          </a:xfrm>
          <a:prstGeom prst="up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68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1B70A0-2B2C-0CE4-3237-08E877597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Pitjantjatjara consonant inventory and spelling</a:t>
            </a:r>
            <a:br>
              <a:rPr lang="en-US" sz="3200" dirty="0"/>
            </a:b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Spelling is in red </a:t>
            </a:r>
            <a:r>
              <a:rPr lang="en-US" sz="2000" dirty="0"/>
              <a:t>and phonetic symbols are in black //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85F9F-153C-FCAB-50C9-27FF84ED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244A1-FED2-6F45-9373-AE530AF68FC8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1129CAD-8B72-1863-C8D3-D5546EB67B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905135"/>
              </p:ext>
            </p:extLst>
          </p:nvPr>
        </p:nvGraphicFramePr>
        <p:xfrm>
          <a:off x="723900" y="1581150"/>
          <a:ext cx="10515600" cy="4534102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452130">
                  <a:extLst>
                    <a:ext uri="{9D8B030D-6E8A-4147-A177-3AD203B41FA5}">
                      <a16:colId xmlns:a16="http://schemas.microsoft.com/office/drawing/2014/main" val="3455323162"/>
                    </a:ext>
                  </a:extLst>
                </a:gridCol>
                <a:gridCol w="1612694">
                  <a:extLst>
                    <a:ext uri="{9D8B030D-6E8A-4147-A177-3AD203B41FA5}">
                      <a16:colId xmlns:a16="http://schemas.microsoft.com/office/drawing/2014/main" val="810681015"/>
                    </a:ext>
                  </a:extLst>
                </a:gridCol>
                <a:gridCol w="1612694">
                  <a:extLst>
                    <a:ext uri="{9D8B030D-6E8A-4147-A177-3AD203B41FA5}">
                      <a16:colId xmlns:a16="http://schemas.microsoft.com/office/drawing/2014/main" val="1323253255"/>
                    </a:ext>
                  </a:extLst>
                </a:gridCol>
                <a:gridCol w="1612694">
                  <a:extLst>
                    <a:ext uri="{9D8B030D-6E8A-4147-A177-3AD203B41FA5}">
                      <a16:colId xmlns:a16="http://schemas.microsoft.com/office/drawing/2014/main" val="1645089202"/>
                    </a:ext>
                  </a:extLst>
                </a:gridCol>
                <a:gridCol w="1612694">
                  <a:extLst>
                    <a:ext uri="{9D8B030D-6E8A-4147-A177-3AD203B41FA5}">
                      <a16:colId xmlns:a16="http://schemas.microsoft.com/office/drawing/2014/main" val="2588781855"/>
                    </a:ext>
                  </a:extLst>
                </a:gridCol>
                <a:gridCol w="1612694">
                  <a:extLst>
                    <a:ext uri="{9D8B030D-6E8A-4147-A177-3AD203B41FA5}">
                      <a16:colId xmlns:a16="http://schemas.microsoft.com/office/drawing/2014/main" val="42472358"/>
                    </a:ext>
                  </a:extLst>
                </a:gridCol>
              </a:tblGrid>
              <a:tr h="10327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  <a:r>
                        <a:rPr lang="en-AU" sz="1600" dirty="0">
                          <a:effectLst/>
                        </a:rPr>
                        <a:t>Place: </a:t>
                      </a:r>
                      <a:r>
                        <a:rPr lang="en-AU" sz="1400" dirty="0">
                          <a:effectLst/>
                        </a:rPr>
                        <a:t>where the sound is made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Manner: </a:t>
                      </a: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the sound is made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Bilabial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(at the lips)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Alveolar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(behind the top of the teeth)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Retroflex tongue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curled back and up)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Palatal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on the palate)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Velar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touches the velum or back of the mouth)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8503546"/>
                  </a:ext>
                </a:extLst>
              </a:tr>
              <a:tr h="6041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Stop (complete closure)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/p/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/t/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ʈ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tj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/c/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/c/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507986"/>
                  </a:ext>
                </a:extLst>
              </a:tr>
              <a:tr h="5358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Nasal (air through the nose)</a:t>
                      </a:r>
                      <a:endParaRPr lang="en-A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/m/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/n/   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/>
                        <a:t>ɳ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/>
                        <a:t>ɲ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ng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  /</a:t>
                      </a:r>
                      <a:r>
                        <a:rPr lang="en-AU" sz="2000" dirty="0" err="1">
                          <a:latin typeface="+mn-lt"/>
                        </a:rPr>
                        <a:t>ŋ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7868245"/>
                  </a:ext>
                </a:extLst>
              </a:tr>
              <a:tr h="5713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Trill</a:t>
                      </a:r>
                      <a:r>
                        <a:rPr lang="en-AU" sz="1400" baseline="0" dirty="0">
                          <a:effectLst/>
                        </a:rPr>
                        <a:t> (f</a:t>
                      </a:r>
                      <a:r>
                        <a:rPr lang="en-AU" sz="1400" dirty="0">
                          <a:effectLst/>
                        </a:rPr>
                        <a:t>ast repeated</a:t>
                      </a:r>
                      <a:r>
                        <a:rPr lang="en-AU" sz="1400" baseline="0" dirty="0">
                          <a:effectLst/>
                        </a:rPr>
                        <a:t> tongue movement)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/r/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5228191"/>
                  </a:ext>
                </a:extLst>
              </a:tr>
              <a:tr h="482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Tap (fast single</a:t>
                      </a:r>
                      <a:r>
                        <a:rPr lang="en-AU" sz="1400" baseline="0" dirty="0">
                          <a:effectLst/>
                        </a:rPr>
                        <a:t> tongue tap)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9579977"/>
                  </a:ext>
                </a:extLst>
              </a:tr>
              <a:tr h="5358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Semi-vowel </a:t>
                      </a:r>
                      <a:endParaRPr lang="en-A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w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/w/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ɻ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y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/j/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2991438"/>
                  </a:ext>
                </a:extLst>
              </a:tr>
              <a:tr h="7344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Lateral (sides of tongue)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/l/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ɭ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ʎ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33321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B349F81-9B38-B9B1-F28E-BB91D92DAFB1}"/>
              </a:ext>
            </a:extLst>
          </p:cNvPr>
          <p:cNvSpPr txBox="1"/>
          <p:nvPr/>
        </p:nvSpPr>
        <p:spPr>
          <a:xfrm>
            <a:off x="4935072" y="6307622"/>
            <a:ext cx="4616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Note: these letters are underlined in this language.</a:t>
            </a:r>
          </a:p>
        </p:txBody>
      </p:sp>
      <p:sp>
        <p:nvSpPr>
          <p:cNvPr id="10" name="Up Arrow 9">
            <a:extLst>
              <a:ext uri="{FF2B5EF4-FFF2-40B4-BE49-F238E27FC236}">
                <a16:creationId xmlns:a16="http://schemas.microsoft.com/office/drawing/2014/main" id="{3E96F0B0-258D-D811-6B83-E5FF67CEA0C6}"/>
              </a:ext>
            </a:extLst>
          </p:cNvPr>
          <p:cNvSpPr/>
          <p:nvPr/>
        </p:nvSpPr>
        <p:spPr>
          <a:xfrm>
            <a:off x="6837829" y="5738261"/>
            <a:ext cx="268941" cy="497540"/>
          </a:xfrm>
          <a:prstGeom prst="up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92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C40E6-1E4C-6B56-DBD8-140F879FB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B06CC6-9DD0-A464-A316-8E9EFCC60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Pintupi-Luritja consonant inventory and spelling</a:t>
            </a:r>
            <a:br>
              <a:rPr lang="en-US" sz="3200" dirty="0"/>
            </a:b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Spelling is in red </a:t>
            </a:r>
            <a:r>
              <a:rPr lang="en-US" sz="2000" dirty="0"/>
              <a:t>and phonetic symbols are in black //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F8FB3-997A-ECE9-4B5B-3C897ACCD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244A1-FED2-6F45-9373-AE530AF68FC8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BA53551-F5C7-FEFF-CF61-6D3826AE6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221352"/>
              </p:ext>
            </p:extLst>
          </p:nvPr>
        </p:nvGraphicFramePr>
        <p:xfrm>
          <a:off x="723900" y="1581150"/>
          <a:ext cx="10629898" cy="4741853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478783">
                  <a:extLst>
                    <a:ext uri="{9D8B030D-6E8A-4147-A177-3AD203B41FA5}">
                      <a16:colId xmlns:a16="http://schemas.microsoft.com/office/drawing/2014/main" val="3455323162"/>
                    </a:ext>
                  </a:extLst>
                </a:gridCol>
                <a:gridCol w="1630223">
                  <a:extLst>
                    <a:ext uri="{9D8B030D-6E8A-4147-A177-3AD203B41FA5}">
                      <a16:colId xmlns:a16="http://schemas.microsoft.com/office/drawing/2014/main" val="810681015"/>
                    </a:ext>
                  </a:extLst>
                </a:gridCol>
                <a:gridCol w="1630223">
                  <a:extLst>
                    <a:ext uri="{9D8B030D-6E8A-4147-A177-3AD203B41FA5}">
                      <a16:colId xmlns:a16="http://schemas.microsoft.com/office/drawing/2014/main" val="1323253255"/>
                    </a:ext>
                  </a:extLst>
                </a:gridCol>
                <a:gridCol w="1630223">
                  <a:extLst>
                    <a:ext uri="{9D8B030D-6E8A-4147-A177-3AD203B41FA5}">
                      <a16:colId xmlns:a16="http://schemas.microsoft.com/office/drawing/2014/main" val="1645089202"/>
                    </a:ext>
                  </a:extLst>
                </a:gridCol>
                <a:gridCol w="1630223">
                  <a:extLst>
                    <a:ext uri="{9D8B030D-6E8A-4147-A177-3AD203B41FA5}">
                      <a16:colId xmlns:a16="http://schemas.microsoft.com/office/drawing/2014/main" val="2588781855"/>
                    </a:ext>
                  </a:extLst>
                </a:gridCol>
                <a:gridCol w="1630223">
                  <a:extLst>
                    <a:ext uri="{9D8B030D-6E8A-4147-A177-3AD203B41FA5}">
                      <a16:colId xmlns:a16="http://schemas.microsoft.com/office/drawing/2014/main" val="42472358"/>
                    </a:ext>
                  </a:extLst>
                </a:gridCol>
              </a:tblGrid>
              <a:tr h="1111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  <a:r>
                        <a:rPr lang="en-AU" sz="1600" dirty="0">
                          <a:effectLst/>
                        </a:rPr>
                        <a:t>Place: </a:t>
                      </a:r>
                      <a:r>
                        <a:rPr lang="en-AU" sz="1400" dirty="0">
                          <a:effectLst/>
                        </a:rPr>
                        <a:t>where the sound is made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Manner: </a:t>
                      </a: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the sound is made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Bilabial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(at the lips)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Alveolar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(behind the top of the teeth)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Retroflex tongue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curled back and up)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Palatal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on the palate)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Velar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touches the velum or back of the mouth)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8503546"/>
                  </a:ext>
                </a:extLst>
              </a:tr>
              <a:tr h="6505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Stop (complete closure)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/p/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/t/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ʈ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tj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/c/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/c/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507986"/>
                  </a:ext>
                </a:extLst>
              </a:tr>
              <a:tr h="5769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Nasal (air through the nose)</a:t>
                      </a:r>
                      <a:endParaRPr lang="en-A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/m/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/n/   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/>
                        <a:t>ɳ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/>
                        <a:t>ɲ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ng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  /</a:t>
                      </a:r>
                      <a:r>
                        <a:rPr lang="en-AU" sz="2000" dirty="0" err="1">
                          <a:latin typeface="+mn-lt"/>
                        </a:rPr>
                        <a:t>ŋ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7868245"/>
                  </a:ext>
                </a:extLst>
              </a:tr>
              <a:tr h="6151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Trill</a:t>
                      </a:r>
                      <a:r>
                        <a:rPr lang="en-AU" sz="1400" baseline="0" dirty="0">
                          <a:effectLst/>
                        </a:rPr>
                        <a:t> (f</a:t>
                      </a:r>
                      <a:r>
                        <a:rPr lang="en-AU" sz="1400" dirty="0">
                          <a:effectLst/>
                        </a:rPr>
                        <a:t>ast repeated</a:t>
                      </a:r>
                      <a:r>
                        <a:rPr lang="en-AU" sz="1400" baseline="0" dirty="0">
                          <a:effectLst/>
                        </a:rPr>
                        <a:t> tongue movement)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rr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/r/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5228191"/>
                  </a:ext>
                </a:extLst>
              </a:tr>
              <a:tr h="4194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Tap (fast single</a:t>
                      </a:r>
                      <a:r>
                        <a:rPr lang="en-AU" sz="1400" baseline="0" dirty="0">
                          <a:effectLst/>
                        </a:rPr>
                        <a:t> tongue tap)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9579977"/>
                  </a:ext>
                </a:extLst>
              </a:tr>
              <a:tr h="5769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Semi-vowel </a:t>
                      </a:r>
                      <a:endParaRPr lang="en-A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w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/w/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u="non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ɻ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y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/j/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2991438"/>
                  </a:ext>
                </a:extLst>
              </a:tr>
              <a:tr h="7908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Lateral (sides of tongue)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/l/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ɭ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ʎ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33321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947676F-EB25-C0F3-0A91-47BAB4E804C4}"/>
              </a:ext>
            </a:extLst>
          </p:cNvPr>
          <p:cNvSpPr txBox="1"/>
          <p:nvPr/>
        </p:nvSpPr>
        <p:spPr>
          <a:xfrm>
            <a:off x="4935072" y="6351682"/>
            <a:ext cx="4616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Note: these letters are underlined in this language.</a:t>
            </a:r>
          </a:p>
        </p:txBody>
      </p:sp>
      <p:sp>
        <p:nvSpPr>
          <p:cNvPr id="3" name="Up Arrow 2">
            <a:extLst>
              <a:ext uri="{FF2B5EF4-FFF2-40B4-BE49-F238E27FC236}">
                <a16:creationId xmlns:a16="http://schemas.microsoft.com/office/drawing/2014/main" id="{458CBABF-47A0-0C74-953E-E3B1569876AD}"/>
              </a:ext>
            </a:extLst>
          </p:cNvPr>
          <p:cNvSpPr/>
          <p:nvPr/>
        </p:nvSpPr>
        <p:spPr>
          <a:xfrm>
            <a:off x="6945244" y="6024563"/>
            <a:ext cx="242047" cy="365125"/>
          </a:xfrm>
          <a:prstGeom prst="up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10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1B70A0-2B2C-0CE4-3237-08E877597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89" y="324682"/>
            <a:ext cx="11243643" cy="62358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Arrernte consonant inventory &amp; spelling</a:t>
            </a:r>
            <a:br>
              <a:rPr lang="en-US" sz="3200" dirty="0"/>
            </a:b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Spelling is in red </a:t>
            </a:r>
            <a:r>
              <a:rPr lang="en-US" sz="2200" dirty="0"/>
              <a:t>and phonetic symbols are in black //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85F9F-153C-FCAB-50C9-27FF84ED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244A1-FED2-6F45-9373-AE530AF68FC8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3DB465E-F067-D3AC-8D1B-BC9F91601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266376"/>
              </p:ext>
            </p:extLst>
          </p:nvPr>
        </p:nvGraphicFramePr>
        <p:xfrm>
          <a:off x="402852" y="1036770"/>
          <a:ext cx="11188513" cy="5042080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156665">
                  <a:extLst>
                    <a:ext uri="{9D8B030D-6E8A-4147-A177-3AD203B41FA5}">
                      <a16:colId xmlns:a16="http://schemas.microsoft.com/office/drawing/2014/main" val="3455323162"/>
                    </a:ext>
                  </a:extLst>
                </a:gridCol>
                <a:gridCol w="1505308">
                  <a:extLst>
                    <a:ext uri="{9D8B030D-6E8A-4147-A177-3AD203B41FA5}">
                      <a16:colId xmlns:a16="http://schemas.microsoft.com/office/drawing/2014/main" val="810681015"/>
                    </a:ext>
                  </a:extLst>
                </a:gridCol>
                <a:gridCol w="1505308">
                  <a:extLst>
                    <a:ext uri="{9D8B030D-6E8A-4147-A177-3AD203B41FA5}">
                      <a16:colId xmlns:a16="http://schemas.microsoft.com/office/drawing/2014/main" val="2275833058"/>
                    </a:ext>
                  </a:extLst>
                </a:gridCol>
                <a:gridCol w="1505308">
                  <a:extLst>
                    <a:ext uri="{9D8B030D-6E8A-4147-A177-3AD203B41FA5}">
                      <a16:colId xmlns:a16="http://schemas.microsoft.com/office/drawing/2014/main" val="1323253255"/>
                    </a:ext>
                  </a:extLst>
                </a:gridCol>
                <a:gridCol w="1505308">
                  <a:extLst>
                    <a:ext uri="{9D8B030D-6E8A-4147-A177-3AD203B41FA5}">
                      <a16:colId xmlns:a16="http://schemas.microsoft.com/office/drawing/2014/main" val="1645089202"/>
                    </a:ext>
                  </a:extLst>
                </a:gridCol>
                <a:gridCol w="1505308">
                  <a:extLst>
                    <a:ext uri="{9D8B030D-6E8A-4147-A177-3AD203B41FA5}">
                      <a16:colId xmlns:a16="http://schemas.microsoft.com/office/drawing/2014/main" val="2588781855"/>
                    </a:ext>
                  </a:extLst>
                </a:gridCol>
                <a:gridCol w="1505308">
                  <a:extLst>
                    <a:ext uri="{9D8B030D-6E8A-4147-A177-3AD203B41FA5}">
                      <a16:colId xmlns:a16="http://schemas.microsoft.com/office/drawing/2014/main" val="42472358"/>
                    </a:ext>
                  </a:extLst>
                </a:gridCol>
              </a:tblGrid>
              <a:tr h="1177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  <a:r>
                        <a:rPr lang="en-AU" sz="1600" dirty="0">
                          <a:effectLst/>
                        </a:rPr>
                        <a:t>Place: </a:t>
                      </a:r>
                      <a:r>
                        <a:rPr lang="en-AU" sz="1400" dirty="0">
                          <a:effectLst/>
                        </a:rPr>
                        <a:t>where the sound is made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Manner: </a:t>
                      </a: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the sound is made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Bilabial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(at the lips)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Interdental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is between the teeth or behind the bottom teeth)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Alveolar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(behind the top of the teeth)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Retroflex tongue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curled back and up)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Palatal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on the palate)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Velar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(tongue touches the velum or back of the mouth)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8503546"/>
                  </a:ext>
                </a:extLst>
              </a:tr>
              <a:tr h="5927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Stop (complete closure)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/p/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/t/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/t/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rt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ʈ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ty or </a:t>
                      </a: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tj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/c/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/k/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507986"/>
                  </a:ext>
                </a:extLst>
              </a:tr>
              <a:tr h="525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Nasal (air through the nose)</a:t>
                      </a:r>
                      <a:endParaRPr lang="en-A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/m/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/n/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/n/   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/>
                        <a:t>ɳ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/>
                        <a:t>ɲ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ng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   /</a:t>
                      </a:r>
                      <a:r>
                        <a:rPr lang="en-AU" sz="2000" dirty="0" err="1">
                          <a:latin typeface="+mn-lt"/>
                        </a:rPr>
                        <a:t>ŋ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7868245"/>
                  </a:ext>
                </a:extLst>
              </a:tr>
              <a:tr h="7027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Pre-stopped nasals (as top and a nasal at the same time)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pm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baseline="30000" dirty="0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m/ 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 </a:t>
                      </a: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tnh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AU" sz="2000" baseline="300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rtn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ʈ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tny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baseline="30000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ɲ</a:t>
                      </a:r>
                      <a:r>
                        <a:rPr lang="en-AU" sz="2000" dirty="0"/>
                        <a:t>/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kng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baseline="30000" dirty="0" err="1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ŋ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latin typeface="+mn-lt"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5228191"/>
                  </a:ext>
                </a:extLst>
              </a:tr>
              <a:tr h="7087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dirty="0">
                          <a:effectLst/>
                        </a:rPr>
                        <a:t>Trill</a:t>
                      </a:r>
                      <a:r>
                        <a:rPr lang="en-AU" sz="1400" baseline="0" dirty="0">
                          <a:effectLst/>
                        </a:rPr>
                        <a:t> (f</a:t>
                      </a:r>
                      <a:r>
                        <a:rPr lang="en-AU" sz="1400" dirty="0">
                          <a:effectLst/>
                        </a:rPr>
                        <a:t>ast repeated</a:t>
                      </a:r>
                      <a:r>
                        <a:rPr lang="en-AU" sz="1400" baseline="0" dirty="0">
                          <a:effectLst/>
                        </a:rPr>
                        <a:t> tongue movement)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rr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/r/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9579977"/>
                  </a:ext>
                </a:extLst>
              </a:tr>
              <a:tr h="525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Semi-vowel </a:t>
                      </a:r>
                      <a:endParaRPr lang="en-A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w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/w/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ɻ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y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/j/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 h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effectLst/>
                        </a:rPr>
                        <a:t>ɰ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2991438"/>
                  </a:ext>
                </a:extLst>
              </a:tr>
              <a:tr h="7205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Lateral (sides of tongue)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lh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/l/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/l/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rl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ɭ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ʎ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33321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5C15209-C26B-99EC-531B-D18E69181CE2}"/>
              </a:ext>
            </a:extLst>
          </p:cNvPr>
          <p:cNvSpPr txBox="1"/>
          <p:nvPr/>
        </p:nvSpPr>
        <p:spPr>
          <a:xfrm>
            <a:off x="290234" y="6091396"/>
            <a:ext cx="11413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IPA representations from </a:t>
            </a:r>
            <a:r>
              <a:rPr lang="en-AU" sz="1000" dirty="0"/>
              <a:t>Turpin, Myfany, Katherine Demuth, and April </a:t>
            </a:r>
            <a:r>
              <a:rPr lang="en-AU" sz="1000" dirty="0" err="1"/>
              <a:t>Ngampart</a:t>
            </a:r>
            <a:r>
              <a:rPr lang="en-AU" sz="1000" dirty="0"/>
              <a:t> Campbell. "Phonological aspects of Arandic baby talk." </a:t>
            </a:r>
            <a:r>
              <a:rPr lang="en-AU" sz="1000" i="1" dirty="0"/>
              <a:t>Language Description Informed by Theory, </a:t>
            </a:r>
            <a:r>
              <a:rPr lang="en-AU" sz="1000" dirty="0"/>
              <a:t>eds R. </a:t>
            </a:r>
            <a:r>
              <a:rPr lang="en-AU" sz="1000" dirty="0" err="1"/>
              <a:t>Pensalfini</a:t>
            </a:r>
            <a:r>
              <a:rPr lang="en-AU" sz="1000" dirty="0"/>
              <a:t>, M. Turpin, and D. Guillemin (Amsterdam: John Benjamins) (2014): 49-80. Spelling from Dobson, Veronica </a:t>
            </a:r>
            <a:r>
              <a:rPr lang="en-AU" sz="1000" dirty="0" err="1"/>
              <a:t>Perrurle</a:t>
            </a:r>
            <a:r>
              <a:rPr lang="en-AU" sz="1000" dirty="0"/>
              <a:t> &amp; Henderson, John. Eastern &amp; Central Arrernte to English Dictionary. Institute for Aboriginal Development Press. Alice Springs, NT. (1994/2020) and </a:t>
            </a:r>
            <a:r>
              <a:rPr lang="en-AU" sz="1000" dirty="0" err="1"/>
              <a:t>Roennfeldt</a:t>
            </a:r>
            <a:r>
              <a:rPr lang="en-AU" sz="1000" dirty="0"/>
              <a:t>, David, with members of the communities of </a:t>
            </a:r>
            <a:r>
              <a:rPr lang="en-AU" sz="1000" dirty="0" err="1"/>
              <a:t>Ntaria</a:t>
            </a:r>
            <a:r>
              <a:rPr lang="en-AU" sz="1000" dirty="0"/>
              <a:t>, </a:t>
            </a:r>
            <a:r>
              <a:rPr lang="en-AU" sz="1000" dirty="0" err="1"/>
              <a:t>Ipolera</a:t>
            </a:r>
            <a:r>
              <a:rPr lang="en-AU" sz="1000" dirty="0"/>
              <a:t>, </a:t>
            </a:r>
            <a:r>
              <a:rPr lang="en-AU" sz="1000" dirty="0" err="1"/>
              <a:t>Undarana</a:t>
            </a:r>
            <a:r>
              <a:rPr lang="en-AU" sz="1000" dirty="0"/>
              <a:t>, Red Sand Hill, Old Station and other outstations. </a:t>
            </a:r>
            <a:r>
              <a:rPr lang="en-AU" sz="1000" i="1" dirty="0"/>
              <a:t>Western Arrarnta picture dictionary.</a:t>
            </a:r>
            <a:r>
              <a:rPr lang="en-AU" sz="1000" dirty="0"/>
              <a:t> Institute for Aboriginal Development Press.</a:t>
            </a:r>
            <a:r>
              <a:rPr lang="en-AU" sz="1000" i="1" dirty="0"/>
              <a:t> </a:t>
            </a:r>
            <a:r>
              <a:rPr lang="en-AU" sz="1000" dirty="0"/>
              <a:t>(2006).</a:t>
            </a:r>
            <a:endParaRPr lang="en-US" sz="10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726400F-6364-5DAF-DB86-9ACF6D3186A3}"/>
              </a:ext>
            </a:extLst>
          </p:cNvPr>
          <p:cNvGrpSpPr/>
          <p:nvPr/>
        </p:nvGrpSpPr>
        <p:grpSpPr>
          <a:xfrm>
            <a:off x="4524374" y="3594369"/>
            <a:ext cx="714375" cy="646331"/>
            <a:chOff x="4524374" y="3594369"/>
            <a:chExt cx="714375" cy="64633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521EC6B-9AEE-E855-422B-FAFD19436A42}"/>
                </a:ext>
              </a:extLst>
            </p:cNvPr>
            <p:cNvSpPr txBox="1"/>
            <p:nvPr/>
          </p:nvSpPr>
          <p:spPr>
            <a:xfrm>
              <a:off x="4524374" y="3594369"/>
              <a:ext cx="7143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/</a:t>
              </a:r>
              <a:r>
                <a:rPr lang="en-US" baseline="30000" dirty="0" err="1"/>
                <a:t>t</a:t>
              </a:r>
              <a:r>
                <a:rPr lang="en-US" dirty="0" err="1"/>
                <a:t>n</a:t>
              </a:r>
              <a:r>
                <a:rPr lang="en-US" dirty="0"/>
                <a:t>/</a:t>
              </a:r>
            </a:p>
            <a:p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96CC5C9-1127-0B02-52EA-498578A33390}"/>
                </a:ext>
              </a:extLst>
            </p:cNvPr>
            <p:cNvSpPr txBox="1"/>
            <p:nvPr/>
          </p:nvSpPr>
          <p:spPr>
            <a:xfrm>
              <a:off x="4714674" y="3615229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̪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99011F-5704-AC84-EA39-6302D4A90562}"/>
                </a:ext>
              </a:extLst>
            </p:cNvPr>
            <p:cNvSpPr txBox="1"/>
            <p:nvPr/>
          </p:nvSpPr>
          <p:spPr>
            <a:xfrm>
              <a:off x="4629032" y="3681571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aseline="30000" dirty="0"/>
                <a:t>̪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063484A-29AA-8322-6F8B-91BB6DD64346}"/>
              </a:ext>
            </a:extLst>
          </p:cNvPr>
          <p:cNvSpPr txBox="1"/>
          <p:nvPr/>
        </p:nvSpPr>
        <p:spPr>
          <a:xfrm>
            <a:off x="4961201" y="22682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̪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B6EFB1-3742-847A-61ED-066895F9EFE7}"/>
              </a:ext>
            </a:extLst>
          </p:cNvPr>
          <p:cNvSpPr txBox="1"/>
          <p:nvPr/>
        </p:nvSpPr>
        <p:spPr>
          <a:xfrm>
            <a:off x="4967925" y="28711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̪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B45BC7-2C18-62F1-41C2-171D1F61DB2D}"/>
              </a:ext>
            </a:extLst>
          </p:cNvPr>
          <p:cNvSpPr txBox="1"/>
          <p:nvPr/>
        </p:nvSpPr>
        <p:spPr>
          <a:xfrm>
            <a:off x="4928702" y="53743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̪</a:t>
            </a:r>
          </a:p>
        </p:txBody>
      </p:sp>
    </p:spTree>
    <p:extLst>
      <p:ext uri="{BB962C8B-B14F-4D97-AF65-F5344CB8AC3E}">
        <p14:creationId xmlns:p14="http://schemas.microsoft.com/office/powerpoint/2010/main" val="2496553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5BA78AB0-B175-B142-B985-F8ADCB2A5284}"/>
              </a:ext>
            </a:extLst>
          </p:cNvPr>
          <p:cNvSpPr txBox="1">
            <a:spLocks/>
          </p:cNvSpPr>
          <p:nvPr/>
        </p:nvSpPr>
        <p:spPr>
          <a:xfrm>
            <a:off x="667871" y="27379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Traditional languages in central Australia share some sounds. </a:t>
            </a:r>
          </a:p>
          <a:p>
            <a:pPr algn="ctr"/>
            <a:r>
              <a:rPr lang="en-US" sz="2000" dirty="0"/>
              <a:t>Some sounds occur in only some languages. Spelling may differ between languages or varieties. </a:t>
            </a:r>
            <a:endParaRPr lang="en-US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23D955-E14B-4B49-92FD-BAC486BB9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733819"/>
              </p:ext>
            </p:extLst>
          </p:nvPr>
        </p:nvGraphicFramePr>
        <p:xfrm>
          <a:off x="402852" y="1036771"/>
          <a:ext cx="11121277" cy="5263176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143705">
                  <a:extLst>
                    <a:ext uri="{9D8B030D-6E8A-4147-A177-3AD203B41FA5}">
                      <a16:colId xmlns:a16="http://schemas.microsoft.com/office/drawing/2014/main" val="3455323162"/>
                    </a:ext>
                  </a:extLst>
                </a:gridCol>
                <a:gridCol w="1496262">
                  <a:extLst>
                    <a:ext uri="{9D8B030D-6E8A-4147-A177-3AD203B41FA5}">
                      <a16:colId xmlns:a16="http://schemas.microsoft.com/office/drawing/2014/main" val="810681015"/>
                    </a:ext>
                  </a:extLst>
                </a:gridCol>
                <a:gridCol w="1496262">
                  <a:extLst>
                    <a:ext uri="{9D8B030D-6E8A-4147-A177-3AD203B41FA5}">
                      <a16:colId xmlns:a16="http://schemas.microsoft.com/office/drawing/2014/main" val="2275833058"/>
                    </a:ext>
                  </a:extLst>
                </a:gridCol>
                <a:gridCol w="1496262">
                  <a:extLst>
                    <a:ext uri="{9D8B030D-6E8A-4147-A177-3AD203B41FA5}">
                      <a16:colId xmlns:a16="http://schemas.microsoft.com/office/drawing/2014/main" val="1323253255"/>
                    </a:ext>
                  </a:extLst>
                </a:gridCol>
                <a:gridCol w="1496262">
                  <a:extLst>
                    <a:ext uri="{9D8B030D-6E8A-4147-A177-3AD203B41FA5}">
                      <a16:colId xmlns:a16="http://schemas.microsoft.com/office/drawing/2014/main" val="1645089202"/>
                    </a:ext>
                  </a:extLst>
                </a:gridCol>
                <a:gridCol w="1496262">
                  <a:extLst>
                    <a:ext uri="{9D8B030D-6E8A-4147-A177-3AD203B41FA5}">
                      <a16:colId xmlns:a16="http://schemas.microsoft.com/office/drawing/2014/main" val="2588781855"/>
                    </a:ext>
                  </a:extLst>
                </a:gridCol>
                <a:gridCol w="1496262">
                  <a:extLst>
                    <a:ext uri="{9D8B030D-6E8A-4147-A177-3AD203B41FA5}">
                      <a16:colId xmlns:a16="http://schemas.microsoft.com/office/drawing/2014/main" val="42472358"/>
                    </a:ext>
                  </a:extLst>
                </a:gridCol>
              </a:tblGrid>
              <a:tr h="11815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  <a:r>
                        <a:rPr lang="en-AU" sz="1600" dirty="0">
                          <a:effectLst/>
                        </a:rPr>
                        <a:t>Place/</a:t>
                      </a:r>
                      <a:r>
                        <a:rPr lang="en-A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Manner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Bilabial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Interdental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Only in Arandic languages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Alveolar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Retroflex tongue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Palatal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Velar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8503546"/>
                  </a:ext>
                </a:extLst>
              </a:tr>
              <a:tr h="53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Stop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/p/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/t/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/t/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rt, </a:t>
                      </a:r>
                      <a:r>
                        <a:rPr lang="en-AU" sz="200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ʈ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j, ty, </a:t>
                      </a: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tj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/c/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/k/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507986"/>
                  </a:ext>
                </a:extLst>
              </a:tr>
              <a:tr h="4774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Nasal</a:t>
                      </a:r>
                      <a:endParaRPr lang="en-A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/m/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/n/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/n/   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AU" sz="200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/>
                        <a:t>ɳ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/>
                        <a:t>ɲ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ng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   /</a:t>
                      </a:r>
                      <a:r>
                        <a:rPr lang="en-AU" sz="2000" dirty="0" err="1">
                          <a:latin typeface="+mn-lt"/>
                        </a:rPr>
                        <a:t>ŋ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7868245"/>
                  </a:ext>
                </a:extLst>
              </a:tr>
              <a:tr h="6466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Pre-stopped nasals – only in Arandic languages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pm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baseline="30000" dirty="0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m/  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tnh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AU" sz="2000" baseline="300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rtn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ʈ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tny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baseline="30000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ɲ</a:t>
                      </a:r>
                      <a:r>
                        <a:rPr lang="en-AU" sz="2000" dirty="0"/>
                        <a:t>/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kng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baseline="30000" dirty="0" err="1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ŋ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latin typeface="+mn-lt"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281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dirty="0">
                          <a:effectLst/>
                        </a:rPr>
                        <a:t>Trill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rr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/r/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9579977"/>
                  </a:ext>
                </a:extLst>
              </a:tr>
              <a:tr h="6437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Tap</a:t>
                      </a:r>
                      <a:endParaRPr lang="en-A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rd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ɽ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(only in Warlpiri)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2964342"/>
                  </a:ext>
                </a:extLst>
              </a:tr>
              <a:tr h="4774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Semi-vowel </a:t>
                      </a:r>
                      <a:endParaRPr lang="en-A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w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/w/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lh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/l/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r, </a:t>
                      </a:r>
                      <a:r>
                        <a:rPr lang="en-AU" sz="200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</a:rPr>
                        <a:t>ɻ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y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/j/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h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effectLst/>
                        </a:rPr>
                        <a:t>ɰ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(only in Arandic)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991438"/>
                  </a:ext>
                </a:extLst>
              </a:tr>
              <a:tr h="418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Lateral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 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/l/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rl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AU" sz="200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ɭ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ly</a:t>
                      </a: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 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 /</a:t>
                      </a:r>
                      <a:r>
                        <a:rPr lang="en-AU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ʎ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333213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3EED51D4-95D9-3939-69C3-9068B6EDEDFB}"/>
              </a:ext>
            </a:extLst>
          </p:cNvPr>
          <p:cNvGrpSpPr/>
          <p:nvPr/>
        </p:nvGrpSpPr>
        <p:grpSpPr>
          <a:xfrm>
            <a:off x="4497479" y="3462931"/>
            <a:ext cx="714375" cy="646331"/>
            <a:chOff x="4524374" y="3594369"/>
            <a:chExt cx="714375" cy="64633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3DB5C9-6D22-A0AF-BAA6-516DE0F1C116}"/>
                </a:ext>
              </a:extLst>
            </p:cNvPr>
            <p:cNvSpPr txBox="1"/>
            <p:nvPr/>
          </p:nvSpPr>
          <p:spPr>
            <a:xfrm>
              <a:off x="4524374" y="3594369"/>
              <a:ext cx="7143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/</a:t>
              </a:r>
              <a:r>
                <a:rPr lang="en-US" baseline="30000" dirty="0" err="1"/>
                <a:t>t</a:t>
              </a:r>
              <a:r>
                <a:rPr lang="en-US" dirty="0" err="1"/>
                <a:t>n</a:t>
              </a:r>
              <a:r>
                <a:rPr lang="en-US" dirty="0"/>
                <a:t>/</a:t>
              </a:r>
            </a:p>
            <a:p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4A95D9A-505D-84F1-0DDD-0ADF570C0977}"/>
                </a:ext>
              </a:extLst>
            </p:cNvPr>
            <p:cNvSpPr txBox="1"/>
            <p:nvPr/>
          </p:nvSpPr>
          <p:spPr>
            <a:xfrm>
              <a:off x="4714674" y="3615229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̪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358904F-9370-4E83-620A-21448312FC89}"/>
                </a:ext>
              </a:extLst>
            </p:cNvPr>
            <p:cNvSpPr txBox="1"/>
            <p:nvPr/>
          </p:nvSpPr>
          <p:spPr>
            <a:xfrm>
              <a:off x="4629032" y="3681571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aseline="30000" dirty="0"/>
                <a:t>̪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E20EE31-B317-994E-9A7B-37A4F5A44154}"/>
              </a:ext>
            </a:extLst>
          </p:cNvPr>
          <p:cNvSpPr txBox="1"/>
          <p:nvPr/>
        </p:nvSpPr>
        <p:spPr>
          <a:xfrm>
            <a:off x="4927581" y="22346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̪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EB6D00-3BE5-6777-1857-1E32CA3E914E}"/>
              </a:ext>
            </a:extLst>
          </p:cNvPr>
          <p:cNvSpPr txBox="1"/>
          <p:nvPr/>
        </p:nvSpPr>
        <p:spPr>
          <a:xfrm>
            <a:off x="4947753" y="27770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̪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1C897B-C0CC-ED81-671D-F0576F94D3BA}"/>
              </a:ext>
            </a:extLst>
          </p:cNvPr>
          <p:cNvSpPr txBox="1"/>
          <p:nvPr/>
        </p:nvSpPr>
        <p:spPr>
          <a:xfrm>
            <a:off x="4908530" y="52869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̪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64379E-DA45-82F4-1028-EED644BBA305}"/>
              </a:ext>
            </a:extLst>
          </p:cNvPr>
          <p:cNvSpPr txBox="1"/>
          <p:nvPr/>
        </p:nvSpPr>
        <p:spPr>
          <a:xfrm>
            <a:off x="5211854" y="6337015"/>
            <a:ext cx="5610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Note: the spelling is different depending on the language. </a:t>
            </a:r>
          </a:p>
        </p:txBody>
      </p:sp>
      <p:sp>
        <p:nvSpPr>
          <p:cNvPr id="13" name="Up Arrow 12">
            <a:extLst>
              <a:ext uri="{FF2B5EF4-FFF2-40B4-BE49-F238E27FC236}">
                <a16:creationId xmlns:a16="http://schemas.microsoft.com/office/drawing/2014/main" id="{D91A2350-7B2B-4D66-466D-8D3E80F68149}"/>
              </a:ext>
            </a:extLst>
          </p:cNvPr>
          <p:cNvSpPr/>
          <p:nvPr/>
        </p:nvSpPr>
        <p:spPr>
          <a:xfrm>
            <a:off x="7524585" y="6174747"/>
            <a:ext cx="254539" cy="250400"/>
          </a:xfrm>
          <a:prstGeom prst="up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17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07749-EBBD-3C13-5BC9-75579CB04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365125"/>
            <a:ext cx="10325100" cy="952687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Sources of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08FEEE-F6B7-41F2-6B5B-99FC3921175B}"/>
              </a:ext>
            </a:extLst>
          </p:cNvPr>
          <p:cNvSpPr txBox="1"/>
          <p:nvPr/>
        </p:nvSpPr>
        <p:spPr>
          <a:xfrm>
            <a:off x="452678" y="1212760"/>
            <a:ext cx="11654791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C00000"/>
                </a:solidFill>
              </a:rPr>
              <a:t>Arrernte: </a:t>
            </a:r>
            <a:r>
              <a:rPr lang="en-AU" sz="1400" dirty="0"/>
              <a:t>Dobson, Veronica </a:t>
            </a:r>
            <a:r>
              <a:rPr lang="en-AU" sz="1400" dirty="0" err="1"/>
              <a:t>Perrurle</a:t>
            </a:r>
            <a:r>
              <a:rPr lang="en-AU" sz="1400" dirty="0"/>
              <a:t> &amp; Henderson, John. Eastern &amp; Central Arrernte to English Dictionary. Institute for Aboriginal Development Press. Alice Springs, NT. (1994/2020).</a:t>
            </a:r>
          </a:p>
          <a:p>
            <a:endParaRPr lang="en-AU" sz="1400" dirty="0"/>
          </a:p>
          <a:p>
            <a:r>
              <a:rPr lang="en-AU" sz="1400" dirty="0" err="1"/>
              <a:t>Roennfeldt</a:t>
            </a:r>
            <a:r>
              <a:rPr lang="en-AU" sz="1400" dirty="0"/>
              <a:t>, David, with members of the communities of </a:t>
            </a:r>
            <a:r>
              <a:rPr lang="en-AU" sz="1400" dirty="0" err="1"/>
              <a:t>Ntaria</a:t>
            </a:r>
            <a:r>
              <a:rPr lang="en-AU" sz="1400" dirty="0"/>
              <a:t>, </a:t>
            </a:r>
            <a:r>
              <a:rPr lang="en-AU" sz="1400" dirty="0" err="1"/>
              <a:t>Ipolera</a:t>
            </a:r>
            <a:r>
              <a:rPr lang="en-AU" sz="1400" dirty="0"/>
              <a:t>, </a:t>
            </a:r>
            <a:r>
              <a:rPr lang="en-AU" sz="1400" dirty="0" err="1"/>
              <a:t>Undarana</a:t>
            </a:r>
            <a:r>
              <a:rPr lang="en-AU" sz="1400" dirty="0"/>
              <a:t>, Red Sand Hill, Old Station and other outstations. </a:t>
            </a:r>
            <a:r>
              <a:rPr lang="en-AU" sz="1400" i="1" dirty="0"/>
              <a:t>Western Arrarnta picture dictionary. </a:t>
            </a:r>
            <a:r>
              <a:rPr lang="en-AU" sz="1400" dirty="0"/>
              <a:t>IAD Press.</a:t>
            </a:r>
            <a:r>
              <a:rPr lang="en-AU" sz="1400" i="1" dirty="0"/>
              <a:t> </a:t>
            </a:r>
            <a:r>
              <a:rPr lang="en-AU" sz="1400" dirty="0"/>
              <a:t>Alice Springs, NT. (2006).</a:t>
            </a:r>
          </a:p>
          <a:p>
            <a:endParaRPr lang="en-AU" sz="1400" dirty="0">
              <a:solidFill>
                <a:srgbClr val="C00000"/>
              </a:solidFill>
            </a:endParaRPr>
          </a:p>
          <a:p>
            <a:r>
              <a:rPr lang="en-AU" sz="1400" dirty="0"/>
              <a:t>Turpin, Myfany, Katherine Demuth, and April </a:t>
            </a:r>
            <a:r>
              <a:rPr lang="en-AU" sz="1400" dirty="0" err="1"/>
              <a:t>Ngampart</a:t>
            </a:r>
            <a:r>
              <a:rPr lang="en-AU" sz="1400" dirty="0"/>
              <a:t> Campbell. "Phonological aspects of Arandic baby talk." </a:t>
            </a:r>
            <a:r>
              <a:rPr lang="en-AU" sz="1400" i="1" dirty="0"/>
              <a:t>Language Description Informed by Theory, </a:t>
            </a:r>
            <a:r>
              <a:rPr lang="en-AU" sz="1400" dirty="0"/>
              <a:t>eds R. </a:t>
            </a:r>
            <a:r>
              <a:rPr lang="en-AU" sz="1400" dirty="0" err="1"/>
              <a:t>Pensalfini</a:t>
            </a:r>
            <a:r>
              <a:rPr lang="en-AU" sz="1400" dirty="0"/>
              <a:t>, M. Turpin, and D. Guillemin (Amsterdam: John Benjamins) (2014): 49-80.</a:t>
            </a:r>
          </a:p>
          <a:p>
            <a:endParaRPr lang="en-AU" sz="1400" dirty="0">
              <a:solidFill>
                <a:srgbClr val="C00000"/>
              </a:solidFill>
            </a:endParaRPr>
          </a:p>
          <a:p>
            <a:r>
              <a:rPr lang="en-AU" sz="1400" dirty="0"/>
              <a:t>Breen, Gavan, and Veronica Dobson. "Central Arrernte." </a:t>
            </a:r>
            <a:r>
              <a:rPr lang="en-AU" sz="1400" i="1" dirty="0"/>
              <a:t>Journal of the International Phonetic Association</a:t>
            </a:r>
            <a:r>
              <a:rPr lang="en-AU" sz="1400" dirty="0"/>
              <a:t> 35, no. 2 (2005): 249-254.</a:t>
            </a:r>
            <a:endParaRPr lang="en-US" sz="1400" dirty="0">
              <a:solidFill>
                <a:srgbClr val="C00000"/>
              </a:solidFill>
            </a:endParaRPr>
          </a:p>
          <a:p>
            <a:endParaRPr lang="en-US" sz="1400" dirty="0">
              <a:solidFill>
                <a:srgbClr val="C00000"/>
              </a:solidFill>
            </a:endParaRPr>
          </a:p>
          <a:p>
            <a:r>
              <a:rPr lang="en-US" sz="1400" dirty="0">
                <a:solidFill>
                  <a:srgbClr val="C00000"/>
                </a:solidFill>
              </a:rPr>
              <a:t>Pitjantjatjara: </a:t>
            </a:r>
            <a:r>
              <a:rPr lang="en-US" sz="1400" dirty="0"/>
              <a:t>Goddard, Cliff &amp; Rebecca Defina. </a:t>
            </a:r>
            <a:r>
              <a:rPr lang="en-AU" sz="1400" i="1" dirty="0"/>
              <a:t>Pitjantjatjara/Yankunytjatjara to English Dictionary (2</a:t>
            </a:r>
            <a:r>
              <a:rPr lang="en-AU" sz="1400" i="1" baseline="30000" dirty="0"/>
              <a:t>nd</a:t>
            </a:r>
            <a:r>
              <a:rPr lang="en-AU" sz="1400" i="1" dirty="0"/>
              <a:t> ed.)</a:t>
            </a:r>
            <a:r>
              <a:rPr lang="en-AU" sz="1400" dirty="0"/>
              <a:t>. Institute for Aboriginal Development Press. Alice Springs, NT. 1992/2020.</a:t>
            </a:r>
            <a:endParaRPr lang="en-US" sz="1400" dirty="0">
              <a:solidFill>
                <a:srgbClr val="C00000"/>
              </a:solidFill>
            </a:endParaRPr>
          </a:p>
          <a:p>
            <a:endParaRPr lang="en-US" sz="1400" dirty="0"/>
          </a:p>
          <a:p>
            <a:r>
              <a:rPr lang="en-US" sz="1400" dirty="0">
                <a:solidFill>
                  <a:srgbClr val="C00000"/>
                </a:solidFill>
              </a:rPr>
              <a:t>Pintupi-Luritja: </a:t>
            </a:r>
            <a:r>
              <a:rPr lang="en-AU" sz="1400" dirty="0"/>
              <a:t>Heffernan, John A., and </a:t>
            </a:r>
            <a:r>
              <a:rPr lang="en-AU" sz="1400" dirty="0" err="1"/>
              <a:t>Kugata</a:t>
            </a:r>
            <a:r>
              <a:rPr lang="en-AU" sz="1400" dirty="0"/>
              <a:t> Heffernan. </a:t>
            </a:r>
            <a:r>
              <a:rPr lang="en-AU" sz="1400" i="1" dirty="0"/>
              <a:t>A learner's guide to Pintupi-Luritja</a:t>
            </a:r>
            <a:r>
              <a:rPr lang="en-AU" sz="1400" dirty="0"/>
              <a:t>. Institute for Aboriginal Development Press. Alice Springs, NT. 2000.</a:t>
            </a:r>
          </a:p>
          <a:p>
            <a:endParaRPr lang="en-AU" sz="1400" dirty="0"/>
          </a:p>
          <a:p>
            <a:r>
              <a:rPr lang="en-US" sz="1400" dirty="0">
                <a:solidFill>
                  <a:srgbClr val="C00000"/>
                </a:solidFill>
              </a:rPr>
              <a:t>Warlpiri: </a:t>
            </a:r>
            <a:r>
              <a:rPr lang="en-AU" sz="1400" dirty="0"/>
              <a:t>Laughren, Mary, Kenneth Hale, Jeannie Egan Nungarrayi, </a:t>
            </a:r>
            <a:r>
              <a:rPr lang="en-AU" sz="1400" dirty="0" err="1"/>
              <a:t>Marlurrku</a:t>
            </a:r>
            <a:r>
              <a:rPr lang="en-AU" sz="1400" dirty="0"/>
              <a:t> Paddy Patrick Jangala, Robert </a:t>
            </a:r>
            <a:r>
              <a:rPr lang="en-AU" sz="1400" dirty="0" err="1"/>
              <a:t>Hoogenraad</a:t>
            </a:r>
            <a:r>
              <a:rPr lang="en-AU" sz="1400" dirty="0"/>
              <a:t>, David Nash, and Jane Simpson. </a:t>
            </a:r>
            <a:r>
              <a:rPr lang="en-AU" sz="1400" i="1" dirty="0"/>
              <a:t>Warlpiri encyclopaedic dictionary</a:t>
            </a:r>
            <a:r>
              <a:rPr lang="en-AU" sz="1400" dirty="0"/>
              <a:t>. (2022).</a:t>
            </a:r>
            <a:r>
              <a:rPr lang="en-US" sz="1400" dirty="0"/>
              <a:t> Aboriginal Studies Press. </a:t>
            </a:r>
          </a:p>
          <a:p>
            <a:r>
              <a:rPr lang="en-US" sz="1400" dirty="0">
                <a:hlinkClick r:id="rId2"/>
              </a:rPr>
              <a:t>https://shop.aiatsis.gov.au/products/warlpiri-encyclopaedic-dictionary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International Phonetic Association  https://</a:t>
            </a:r>
            <a:r>
              <a:rPr lang="en-US" sz="1400" dirty="0" err="1"/>
              <a:t>www.internationalphoneticassociation.org</a:t>
            </a:r>
            <a:r>
              <a:rPr lang="en-US" sz="1400" dirty="0"/>
              <a:t>/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B4A10D-479E-1FA4-51F1-C787C3FF0873}"/>
              </a:ext>
            </a:extLst>
          </p:cNvPr>
          <p:cNvSpPr txBox="1"/>
          <p:nvPr/>
        </p:nvSpPr>
        <p:spPr>
          <a:xfrm>
            <a:off x="452678" y="5645240"/>
            <a:ext cx="6080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Warlpiri sound recordings are from the </a:t>
            </a:r>
            <a:r>
              <a:rPr lang="en-US" sz="1400" i="1" dirty="0"/>
              <a:t>Little Kids Learning Languages </a:t>
            </a:r>
            <a:r>
              <a:rPr lang="en-US" sz="1400" dirty="0"/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2198853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1502</Words>
  <Application>Microsoft Macintosh PowerPoint</Application>
  <PresentationFormat>Widescreen</PresentationFormat>
  <Paragraphs>299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Sounds of central Australian languages</vt:lpstr>
      <vt:lpstr>Warlpiri consonant inventory &amp; spelling Spelling is in red and phonetic symbols are in black //</vt:lpstr>
      <vt:lpstr>Pitjantjatjara consonant inventory and spelling Spelling is in red and phonetic symbols are in black //</vt:lpstr>
      <vt:lpstr>Pintupi-Luritja consonant inventory and spelling Spelling is in red and phonetic symbols are in black //</vt:lpstr>
      <vt:lpstr>Arrernte consonant inventory &amp; spelling Spelling is in red and phonetic symbols are in black //</vt:lpstr>
      <vt:lpstr>PowerPoint Presentation</vt:lpstr>
      <vt:lpstr>Sources of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31</cp:revision>
  <dcterms:created xsi:type="dcterms:W3CDTF">2025-11-04T02:35:07Z</dcterms:created>
  <dcterms:modified xsi:type="dcterms:W3CDTF">2025-11-05T04:08:59Z</dcterms:modified>
</cp:coreProperties>
</file>